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1912" r:id="rId5"/>
    <p:sldId id="506" r:id="rId6"/>
    <p:sldId id="1980" r:id="rId7"/>
    <p:sldId id="1979" r:id="rId8"/>
    <p:sldId id="1963" r:id="rId9"/>
    <p:sldId id="1977" r:id="rId10"/>
    <p:sldId id="1976" r:id="rId11"/>
    <p:sldId id="508" r:id="rId12"/>
    <p:sldId id="1978" r:id="rId13"/>
    <p:sldId id="507" r:id="rId14"/>
    <p:sldId id="509" r:id="rId15"/>
    <p:sldId id="19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6" d="100"/>
          <a:sy n="116" d="100"/>
        </p:scale>
        <p:origin x="138"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DDC78-477B-4F8A-8370-60DDB43A981C}" type="datetimeFigureOut">
              <a:rPr lang="en-CA" smtClean="0"/>
              <a:t>2026-08-14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E9344-148D-47B1-B4E4-E9D42A96E158}" type="slidenum">
              <a:rPr lang="en-CA" smtClean="0"/>
              <a:t>‹#›</a:t>
            </a:fld>
            <a:endParaRPr lang="en-CA"/>
          </a:p>
        </p:txBody>
      </p:sp>
    </p:spTree>
    <p:extLst>
      <p:ext uri="{BB962C8B-B14F-4D97-AF65-F5344CB8AC3E}">
        <p14:creationId xmlns:p14="http://schemas.microsoft.com/office/powerpoint/2010/main" val="116981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500" dirty="0"/>
              <a:t>This slide was originally included to promote Geomatics. None of the other Engineering majors contain a slide of this sort. Should this slide continue to be included in curriculum updates?</a:t>
            </a:r>
            <a:endParaRPr lang="en-CA" sz="5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fld id="{2D6C0F6B-90C6-CD41-AF20-328E4F0F7295}" type="slidenum">
              <a:rPr kumimoji="0" lang="en-US" sz="1200" b="0" i="0" u="none" strike="noStrike" kern="1200" cap="none" spc="0" normalizeH="0" baseline="0" noProof="0" smtClean="0">
                <a:ln>
                  <a:noFill/>
                </a:ln>
                <a:solidFill>
                  <a:srgbClr val="ED7D31"/>
                </a:solidFill>
                <a:effectLst/>
                <a:uLnTx/>
                <a:uFillTx/>
                <a:latin typeface="IBM Plex Sans" panose="020B0503050203000203" pitchFamily="34" charset="0"/>
                <a:ea typeface="Roboto Thin" pitchFamily="2" charset="0"/>
                <a:cs typeface="+mn-cs"/>
              </a:rPr>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t>12</a:t>
            </a:fld>
            <a:endParaRPr kumimoji="0" lang="en-US" sz="1200" b="0" i="0" u="none" strike="noStrike" kern="1200" cap="none" spc="0" normalizeH="0" baseline="0" noProof="0">
              <a:ln>
                <a:noFill/>
              </a:ln>
              <a:solidFill>
                <a:srgbClr val="ED7D31"/>
              </a:solidFill>
              <a:effectLst/>
              <a:uLnTx/>
              <a:uFillTx/>
              <a:latin typeface="IBM Plex Sans" panose="020B0503050203000203" pitchFamily="34" charset="0"/>
              <a:ea typeface="Roboto Thin" pitchFamily="2" charset="0"/>
              <a:cs typeface="+mn-cs"/>
            </a:endParaRPr>
          </a:p>
        </p:txBody>
      </p:sp>
    </p:spTree>
    <p:extLst>
      <p:ext uri="{BB962C8B-B14F-4D97-AF65-F5344CB8AC3E}">
        <p14:creationId xmlns:p14="http://schemas.microsoft.com/office/powerpoint/2010/main" val="42782324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 Id="rId9"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3.png"/><Relationship Id="rId9"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dirty="0"/>
          </a:p>
        </p:txBody>
      </p:sp>
      <p:pic>
        <p:nvPicPr>
          <p:cNvPr id="42" name="Picture Placeholder 9" descr="Lassonde | York University Logo&#10;">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929700" y="5072371"/>
            <a:ext cx="2743392"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92847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Lassonde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844585" y="6380743"/>
            <a:ext cx="2086346"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76661033"/>
      </p:ext>
    </p:extLst>
  </p:cSld>
  <p:clrMapOvr>
    <a:masterClrMapping/>
  </p:clrMapOvr>
  <p:extLst>
    <p:ext uri="{DCECCB84-F9BA-43D5-87BE-67443E8EF086}">
      <p15:sldGuideLst xmlns:p15="http://schemas.microsoft.com/office/powerpoint/2012/main">
        <p15:guide id="3" pos="316">
          <p15:clr>
            <a:srgbClr val="FBAE40"/>
          </p15:clr>
        </p15:guide>
        <p15:guide id="4" pos="3739">
          <p15:clr>
            <a:srgbClr val="FBAE40"/>
          </p15:clr>
        </p15:guide>
        <p15:guide id="5" pos="3940">
          <p15:clr>
            <a:srgbClr val="FBAE40"/>
          </p15:clr>
        </p15:guide>
        <p15:guide id="6" pos="7363">
          <p15:clr>
            <a:srgbClr val="FBAE40"/>
          </p15:clr>
        </p15:guide>
        <p15:guide id="9" orient="horz" pos="1842">
          <p15:clr>
            <a:srgbClr val="FBAE40"/>
          </p15:clr>
        </p15:guide>
        <p15:guide id="10" orient="horz" pos="38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endParaRPr lang="en-US" dirty="0"/>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a:t>CLICK TO ADD SUBHEADER</a:t>
            </a:r>
            <a:endParaRPr lang="en-US" dirty="0"/>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4" name="Picture 33" descr="Lassonde | York University Logo">
            <a:extLst>
              <a:ext uri="{FF2B5EF4-FFF2-40B4-BE49-F238E27FC236}">
                <a16:creationId xmlns:a16="http://schemas.microsoft.com/office/drawing/2014/main" id="{23AD8468-8BC8-034F-B0DF-6D4A87E83EFC}"/>
              </a:ext>
            </a:extLst>
          </p:cNvPr>
          <p:cNvPicPr>
            <a:picLocks noChangeAspect="1"/>
          </p:cNvPicPr>
          <p:nvPr userDrawn="1"/>
        </p:nvPicPr>
        <p:blipFill>
          <a:blip r:embed="rId3"/>
          <a:srcRect/>
          <a:stretch/>
        </p:blipFill>
        <p:spPr>
          <a:xfrm>
            <a:off x="9844585" y="6380743"/>
            <a:ext cx="2086346" cy="264881"/>
          </a:xfrm>
          <a:prstGeom prst="rect">
            <a:avLst/>
          </a:prstGeom>
        </p:spPr>
      </p:pic>
    </p:spTree>
    <p:extLst>
      <p:ext uri="{BB962C8B-B14F-4D97-AF65-F5344CB8AC3E}">
        <p14:creationId xmlns:p14="http://schemas.microsoft.com/office/powerpoint/2010/main" val="3055106047"/>
      </p:ext>
    </p:extLst>
  </p:cSld>
  <p:clrMapOvr>
    <a:masterClrMapping/>
  </p:clrMapOvr>
  <p:extLst>
    <p:ext uri="{DCECCB84-F9BA-43D5-87BE-67443E8EF086}">
      <p15:sldGuideLst xmlns:p15="http://schemas.microsoft.com/office/powerpoint/2012/main">
        <p15:guide id="3" pos="316">
          <p15:clr>
            <a:srgbClr val="FBAE40"/>
          </p15:clr>
        </p15:guide>
        <p15:guide id="4" pos="2547">
          <p15:clr>
            <a:srgbClr val="FBAE40"/>
          </p15:clr>
        </p15:guide>
        <p15:guide id="5" pos="2732">
          <p15:clr>
            <a:srgbClr val="FBAE40"/>
          </p15:clr>
        </p15:guide>
        <p15:guide id="6" pos="4947">
          <p15:clr>
            <a:srgbClr val="FBAE40"/>
          </p15:clr>
        </p15:guide>
        <p15:guide id="7" pos="5148">
          <p15:clr>
            <a:srgbClr val="FBAE40"/>
          </p15:clr>
        </p15:guide>
        <p15:guide id="8" pos="7363">
          <p15:clr>
            <a:srgbClr val="FBAE40"/>
          </p15:clr>
        </p15:guide>
        <p15:guide id="11" orient="horz" pos="1843">
          <p15:clr>
            <a:srgbClr val="FBAE40"/>
          </p15:clr>
        </p15:guide>
        <p15:guide id="12" orient="horz" pos="388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endParaRPr lang="en-US" dirty="0"/>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emiBold" panose="020B0503050203000203" pitchFamily="34" charset="0"/>
              </a:defRPr>
            </a:lvl1pPr>
          </a:lstStyle>
          <a:p>
            <a:r>
              <a:rPr lang="en-US"/>
              <a:t>Click to edit Master title style</a:t>
            </a:r>
            <a:endParaRPr lang="en-US" dirty="0"/>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to crop.</a:t>
            </a:r>
            <a:br>
              <a:rPr lang="en-US" sz="900" b="0" i="0" dirty="0">
                <a:solidFill>
                  <a:schemeClr val="tx1">
                    <a:lumMod val="75000"/>
                    <a:lumOff val="25000"/>
                  </a:schemeClr>
                </a:solidFill>
                <a:latin typeface="IBM Plex Sans" panose="020B0503050203000203" pitchFamily="34" charset="77"/>
                <a:ea typeface="Roboto" charset="0"/>
                <a:cs typeface="Roboto" charset="0"/>
              </a:rPr>
            </a:b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dirty="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35" name="Picture 34" descr="Lassonde | York University Logo">
            <a:extLst>
              <a:ext uri="{FF2B5EF4-FFF2-40B4-BE49-F238E27FC236}">
                <a16:creationId xmlns:a16="http://schemas.microsoft.com/office/drawing/2014/main" id="{21A6441B-DC3E-3D4F-95A0-BB8E274558D6}"/>
              </a:ext>
            </a:extLst>
          </p:cNvPr>
          <p:cNvPicPr>
            <a:picLocks noChangeAspect="1"/>
          </p:cNvPicPr>
          <p:nvPr userDrawn="1"/>
        </p:nvPicPr>
        <p:blipFill>
          <a:blip r:embed="rId3"/>
          <a:srcRect/>
          <a:stretch/>
        </p:blipFill>
        <p:spPr>
          <a:xfrm>
            <a:off x="9844585" y="6380743"/>
            <a:ext cx="2086346" cy="264881"/>
          </a:xfrm>
          <a:prstGeom prst="rect">
            <a:avLst/>
          </a:prstGeom>
        </p:spPr>
      </p:pic>
    </p:spTree>
    <p:extLst>
      <p:ext uri="{BB962C8B-B14F-4D97-AF65-F5344CB8AC3E}">
        <p14:creationId xmlns:p14="http://schemas.microsoft.com/office/powerpoint/2010/main" val="1179017929"/>
      </p:ext>
    </p:extLst>
  </p:cSld>
  <p:clrMapOvr>
    <a:masterClrMapping/>
  </p:clrMapOvr>
  <p:extLst>
    <p:ext uri="{DCECCB84-F9BA-43D5-87BE-67443E8EF086}">
      <p15:sldGuideLst xmlns:p15="http://schemas.microsoft.com/office/powerpoint/2012/main">
        <p15:guide id="1">
          <p15:clr>
            <a:srgbClr val="FBAE40"/>
          </p15:clr>
        </p15:guide>
        <p15:guide id="2" pos="7680">
          <p15:clr>
            <a:srgbClr val="FBAE40"/>
          </p15:clr>
        </p15:guide>
        <p15:guide id="3" pos="316">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1" orient="horz">
          <p15:clr>
            <a:srgbClr val="FBAE40"/>
          </p15:clr>
        </p15:guide>
        <p15:guide id="12" orient="horz" pos="4320">
          <p15:clr>
            <a:srgbClr val="FBAE40"/>
          </p15:clr>
        </p15:guide>
        <p15:guide id="13" orient="horz" pos="1843">
          <p15:clr>
            <a:srgbClr val="FBAE40"/>
          </p15:clr>
        </p15:guide>
        <p15:guide id="14" orient="horz" pos="38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emiBo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descr="Lassonde | York University Logo">
            <a:extLst>
              <a:ext uri="{FF2B5EF4-FFF2-40B4-BE49-F238E27FC236}">
                <a16:creationId xmlns:a16="http://schemas.microsoft.com/office/drawing/2014/main" id="{8509CC2B-D639-7E4D-BDFE-8CC9A88B933B}"/>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2490810612"/>
      </p:ext>
    </p:extLst>
  </p:cSld>
  <p:clrMapOvr>
    <a:masterClrMapping/>
  </p:clrMapOvr>
  <p:extLst>
    <p:ext uri="{DCECCB84-F9BA-43D5-87BE-67443E8EF086}">
      <p15:sldGuideLst xmlns:p15="http://schemas.microsoft.com/office/powerpoint/2012/main">
        <p15:guide id="3" pos="316">
          <p15:clr>
            <a:srgbClr val="FBAE40"/>
          </p15:clr>
        </p15:guide>
        <p15:guide id="4" pos="3772">
          <p15:clr>
            <a:srgbClr val="FBAE40"/>
          </p15:clr>
        </p15:guide>
        <p15:guide id="5" pos="3908">
          <p15:clr>
            <a:srgbClr val="FBAE40"/>
          </p15:clr>
        </p15:guide>
        <p15:guide id="6" pos="7363">
          <p15:clr>
            <a:srgbClr val="FBAE40"/>
          </p15:clr>
        </p15:guide>
        <p15:guide id="7" orient="horz" pos="3045">
          <p15:clr>
            <a:srgbClr val="FBAE40"/>
          </p15:clr>
        </p15:guide>
        <p15:guide id="9" orient="horz" pos="754">
          <p15:clr>
            <a:srgbClr val="FBAE40"/>
          </p15:clr>
        </p15:guide>
        <p15:guide id="10" orient="horz" pos="38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Lassonde | York University Logo">
            <a:extLst>
              <a:ext uri="{FF2B5EF4-FFF2-40B4-BE49-F238E27FC236}">
                <a16:creationId xmlns:a16="http://schemas.microsoft.com/office/drawing/2014/main" id="{2132948B-F1B5-054B-B24F-49A438F59B92}"/>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4292551206"/>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emiBold" panose="020B0503050203000203" pitchFamily="34" charset="0"/>
              </a:defRPr>
            </a:lvl1pPr>
            <a:lvl2pPr>
              <a:defRPr sz="2000" b="1" i="0">
                <a:solidFill>
                  <a:schemeClr val="bg1"/>
                </a:solidFill>
                <a:latin typeface="IBM Plex Sans SemiBold" panose="020B0503050203000203" pitchFamily="34" charset="0"/>
              </a:defRPr>
            </a:lvl2pPr>
            <a:lvl3pPr>
              <a:defRPr sz="20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XX% </a:t>
            </a:r>
          </a:p>
          <a:p>
            <a:pPr lvl="0"/>
            <a:r>
              <a:rPr lang="en-US" dirty="0"/>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6" name="Picture 15" descr="Lassonde | York University Logo">
            <a:extLst>
              <a:ext uri="{FF2B5EF4-FFF2-40B4-BE49-F238E27FC236}">
                <a16:creationId xmlns:a16="http://schemas.microsoft.com/office/drawing/2014/main" id="{69EE4FA3-7217-7A4C-A7AA-EA1B5B96CA32}"/>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1797349847"/>
      </p:ext>
    </p:extLst>
  </p:cSld>
  <p:clrMapOvr>
    <a:masterClrMapping/>
  </p:clrMapOvr>
  <p:extLst>
    <p:ext uri="{DCECCB84-F9BA-43D5-87BE-67443E8EF086}">
      <p15:sldGuideLst xmlns:p15="http://schemas.microsoft.com/office/powerpoint/2012/main">
        <p15:guide id="3" pos="316">
          <p15:clr>
            <a:srgbClr val="FBAE40"/>
          </p15:clr>
        </p15:guide>
        <p15:guide id="7" orient="horz" pos="754">
          <p15:clr>
            <a:srgbClr val="FBAE40"/>
          </p15:clr>
        </p15:guide>
        <p15:guide id="8" orient="horz" pos="2251">
          <p15:clr>
            <a:srgbClr val="FBAE40"/>
          </p15:clr>
        </p15:guide>
        <p15:guide id="9" orient="horz" pos="2387">
          <p15:clr>
            <a:srgbClr val="FBAE40"/>
          </p15:clr>
        </p15:guide>
        <p15:guide id="10" orient="horz" pos="38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dirty="0"/>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endParaRPr lang="en-US" dirty="0"/>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18" name="Picture 17" descr="Lassonde | York University Logo">
            <a:extLst>
              <a:ext uri="{FF2B5EF4-FFF2-40B4-BE49-F238E27FC236}">
                <a16:creationId xmlns:a16="http://schemas.microsoft.com/office/drawing/2014/main" id="{2B89E1C3-6EA8-964C-9063-F2E763D8DE09}"/>
              </a:ext>
            </a:extLst>
          </p:cNvPr>
          <p:cNvPicPr>
            <a:picLocks noChangeAspect="1"/>
          </p:cNvPicPr>
          <p:nvPr userDrawn="1"/>
        </p:nvPicPr>
        <p:blipFill>
          <a:blip r:embed="rId3"/>
          <a:srcRect/>
          <a:stretch/>
        </p:blipFill>
        <p:spPr>
          <a:xfrm>
            <a:off x="9844585" y="6380743"/>
            <a:ext cx="2086346" cy="264881"/>
          </a:xfrm>
          <a:prstGeom prst="rect">
            <a:avLst/>
          </a:prstGeom>
        </p:spPr>
      </p:pic>
    </p:spTree>
    <p:extLst>
      <p:ext uri="{BB962C8B-B14F-4D97-AF65-F5344CB8AC3E}">
        <p14:creationId xmlns:p14="http://schemas.microsoft.com/office/powerpoint/2010/main" val="2013272723"/>
      </p:ext>
    </p:extLst>
  </p:cSld>
  <p:clrMapOvr>
    <a:masterClrMapping/>
  </p:clrMapOvr>
  <p:extLst>
    <p:ext uri="{DCECCB84-F9BA-43D5-87BE-67443E8EF086}">
      <p15:sldGuideLst xmlns:p15="http://schemas.microsoft.com/office/powerpoint/2012/main">
        <p15:guide id="3" pos="2819">
          <p15:clr>
            <a:srgbClr val="FBAE40"/>
          </p15:clr>
        </p15:guide>
        <p15:guide id="4" pos="7363">
          <p15:clr>
            <a:srgbClr val="FBAE40"/>
          </p15:clr>
        </p15:guide>
        <p15:guide id="8" orient="horz" pos="38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dirty="0"/>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endParaRPr lang="en-US" dirty="0"/>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00001309"/>
      </p:ext>
    </p:extLst>
  </p:cSld>
  <p:clrMapOvr>
    <a:masterClrMapping/>
  </p:clrMapOvr>
  <p:extLst>
    <p:ext uri="{DCECCB84-F9BA-43D5-87BE-67443E8EF086}">
      <p15:sldGuideLst xmlns:p15="http://schemas.microsoft.com/office/powerpoint/2012/main">
        <p15:guide id="3" pos="316">
          <p15:clr>
            <a:srgbClr val="FBAE40"/>
          </p15:clr>
        </p15:guide>
        <p15:guide id="4" pos="4861">
          <p15:clr>
            <a:srgbClr val="FBAE40"/>
          </p15:clr>
        </p15:guide>
        <p15:guide id="8" orient="horz" pos="388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dirty="0"/>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dirty="0">
                <a:solidFill>
                  <a:schemeClr val="accent3"/>
                </a:solidFill>
                <a:latin typeface="IBM Plex Serif" panose="02060503050406000203" pitchFamily="18" charset="77"/>
              </a:rPr>
              <a:t>”</a:t>
            </a:r>
          </a:p>
        </p:txBody>
      </p:sp>
      <p:pic>
        <p:nvPicPr>
          <p:cNvPr id="14" name="Picture 13" descr="Lassonde | York University Logo">
            <a:extLst>
              <a:ext uri="{FF2B5EF4-FFF2-40B4-BE49-F238E27FC236}">
                <a16:creationId xmlns:a16="http://schemas.microsoft.com/office/drawing/2014/main" id="{BE50DCB8-4044-F84C-8B53-B3293825743D}"/>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1721168384"/>
      </p:ext>
    </p:extLst>
  </p:cSld>
  <p:clrMapOvr>
    <a:masterClrMapping/>
  </p:clrMapOvr>
  <p:extLst>
    <p:ext uri="{DCECCB84-F9BA-43D5-87BE-67443E8EF086}">
      <p15:sldGuideLst xmlns:p15="http://schemas.microsoft.com/office/powerpoint/2012/main">
        <p15:guide id="3" pos="325">
          <p15:clr>
            <a:srgbClr val="FBAE40"/>
          </p15:clr>
        </p15:guide>
        <p15:guide id="4" pos="7355">
          <p15:clr>
            <a:srgbClr val="FBAE40"/>
          </p15:clr>
        </p15:guide>
        <p15:guide id="7" orient="horz" pos="867">
          <p15:clr>
            <a:srgbClr val="FBAE40"/>
          </p15:clr>
        </p15:guide>
        <p15:guide id="8" orient="horz" pos="3612">
          <p15:clr>
            <a:srgbClr val="FBAE40"/>
          </p15:clr>
        </p15:guide>
        <p15:guide id="9" orient="horz" pos="3045">
          <p15:clr>
            <a:srgbClr val="FBAE40"/>
          </p15:clr>
        </p15:guide>
        <p15:guide id="10" orient="horz" pos="381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ium" panose="02060503050406000203" pitchFamily="18" charset="77"/>
              </a:defRPr>
            </a:lvl1pPr>
          </a:lstStyle>
          <a:p>
            <a:pPr lvl="0"/>
            <a:r>
              <a:rPr lang="en-US" dirty="0"/>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raLight" panose="02060303050406000203" pitchFamily="18" charset="77"/>
              </a:defRPr>
            </a:lvl1pPr>
          </a:lstStyle>
          <a:p>
            <a:pPr lvl="0"/>
            <a:r>
              <a:rPr lang="en-US"/>
              <a:t>- Click to add name</a:t>
            </a:r>
            <a:endParaRPr lang="en-US" dirty="0"/>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endParaRPr lang="en-US" dirty="0"/>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dirty="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28" name="Picture 27" descr="Lassonde | York University Logo">
            <a:extLst>
              <a:ext uri="{FF2B5EF4-FFF2-40B4-BE49-F238E27FC236}">
                <a16:creationId xmlns:a16="http://schemas.microsoft.com/office/drawing/2014/main" id="{0839B5B1-A33A-5C4A-85BC-6A9F340ED076}"/>
              </a:ext>
            </a:extLst>
          </p:cNvPr>
          <p:cNvPicPr>
            <a:picLocks noChangeAspect="1"/>
          </p:cNvPicPr>
          <p:nvPr userDrawn="1"/>
        </p:nvPicPr>
        <p:blipFill>
          <a:blip r:embed="rId3"/>
          <a:srcRect/>
          <a:stretch/>
        </p:blipFill>
        <p:spPr>
          <a:xfrm>
            <a:off x="9844585" y="6380743"/>
            <a:ext cx="2086346" cy="264881"/>
          </a:xfrm>
          <a:prstGeom prst="rect">
            <a:avLst/>
          </a:prstGeom>
        </p:spPr>
      </p:pic>
    </p:spTree>
    <p:extLst>
      <p:ext uri="{BB962C8B-B14F-4D97-AF65-F5344CB8AC3E}">
        <p14:creationId xmlns:p14="http://schemas.microsoft.com/office/powerpoint/2010/main" val="2882300378"/>
      </p:ext>
    </p:extLst>
  </p:cSld>
  <p:clrMapOvr>
    <a:masterClrMapping/>
  </p:clrMapOvr>
  <p:extLst>
    <p:ext uri="{DCECCB84-F9BA-43D5-87BE-67443E8EF086}">
      <p15:sldGuideLst xmlns:p15="http://schemas.microsoft.com/office/powerpoint/2012/main">
        <p15:guide id="4" pos="7363">
          <p15:clr>
            <a:srgbClr val="FBAE40"/>
          </p15:clr>
        </p15:guide>
        <p15:guide id="7" orient="horz" pos="3612">
          <p15:clr>
            <a:srgbClr val="FBAE40"/>
          </p15:clr>
        </p15:guide>
        <p15:guide id="8" orient="horz" pos="3816">
          <p15:clr>
            <a:srgbClr val="FBAE40"/>
          </p15:clr>
        </p15:guide>
        <p15:guide id="9" orient="horz" pos="482">
          <p15:clr>
            <a:srgbClr val="FBAE40"/>
          </p15:clr>
        </p15:guide>
        <p15:guide id="10" pos="422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dirty="0"/>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pic>
        <p:nvPicPr>
          <p:cNvPr id="46" name="Picture Placeholder 9" descr="Lassonde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34759" y="5072371"/>
            <a:ext cx="2743392"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3582171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descr="Lassonde | York University Logo">
            <a:extLst>
              <a:ext uri="{FF2B5EF4-FFF2-40B4-BE49-F238E27FC236}">
                <a16:creationId xmlns:a16="http://schemas.microsoft.com/office/drawing/2014/main" id="{AE9C6DB6-D960-C544-995E-AD0268DE6CAB}"/>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2945861988"/>
      </p:ext>
    </p:extLst>
  </p:cSld>
  <p:clrMapOvr>
    <a:masterClrMapping/>
  </p:clrMapOvr>
  <p:extLst>
    <p:ext uri="{DCECCB84-F9BA-43D5-87BE-67443E8EF086}">
      <p15:sldGuideLst xmlns:p15="http://schemas.microsoft.com/office/powerpoint/2012/main">
        <p15:guide id="3" pos="316">
          <p15:clr>
            <a:srgbClr val="FBAE40"/>
          </p15:clr>
        </p15:guide>
        <p15:guide id="4" pos="3739">
          <p15:clr>
            <a:srgbClr val="FBAE40"/>
          </p15:clr>
        </p15:guide>
        <p15:guide id="5" pos="3940">
          <p15:clr>
            <a:srgbClr val="FBAE40"/>
          </p15:clr>
        </p15:guide>
        <p15:guide id="6" pos="7363">
          <p15:clr>
            <a:srgbClr val="FBAE40"/>
          </p15:clr>
        </p15:guide>
        <p15:guide id="9" orient="horz" pos="754">
          <p15:clr>
            <a:srgbClr val="FBAE40"/>
          </p15:clr>
        </p15:guide>
        <p15:guide id="10" orient="horz" pos="1117">
          <p15:clr>
            <a:srgbClr val="FBAE40"/>
          </p15:clr>
        </p15:guide>
        <p15:guide id="12" orient="horz" pos="3884">
          <p15:clr>
            <a:srgbClr val="FBAE40"/>
          </p15:clr>
        </p15:guide>
        <p15:guide id="13" orient="horz" pos="426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4" name="Picture 13" descr="Lassonde | York University Logo">
            <a:extLst>
              <a:ext uri="{FF2B5EF4-FFF2-40B4-BE49-F238E27FC236}">
                <a16:creationId xmlns:a16="http://schemas.microsoft.com/office/drawing/2014/main" id="{C5135CED-B9BA-3F46-96DF-7A08487C461F}"/>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3952275780"/>
      </p:ext>
    </p:extLst>
  </p:cSld>
  <p:clrMapOvr>
    <a:masterClrMapping/>
  </p:clrMapOvr>
  <p:extLst>
    <p:ext uri="{DCECCB84-F9BA-43D5-87BE-67443E8EF086}">
      <p15:sldGuideLst xmlns:p15="http://schemas.microsoft.com/office/powerpoint/2012/main">
        <p15:guide id="3" pos="316">
          <p15:clr>
            <a:srgbClr val="FBAE40"/>
          </p15:clr>
        </p15:guide>
        <p15:guide id="6" pos="7363">
          <p15:clr>
            <a:srgbClr val="FBAE40"/>
          </p15:clr>
        </p15:guide>
        <p15:guide id="9" orient="horz" pos="1117">
          <p15:clr>
            <a:srgbClr val="FBAE40"/>
          </p15:clr>
        </p15:guide>
        <p15:guide id="12" orient="horz" pos="3888">
          <p15:clr>
            <a:srgbClr val="FBAE40"/>
          </p15:clr>
        </p15:guide>
        <p15:guide id="13" orient="horz" pos="754">
          <p15:clr>
            <a:srgbClr val="FBAE40"/>
          </p15:clr>
        </p15:guide>
        <p15:guide id="14" pos="2729">
          <p15:clr>
            <a:srgbClr val="FBAE40"/>
          </p15:clr>
        </p15:guide>
        <p15:guide id="15" pos="2547">
          <p15:clr>
            <a:srgbClr val="FBAE40"/>
          </p15:clr>
        </p15:guide>
        <p15:guide id="16" pos="4951">
          <p15:clr>
            <a:srgbClr val="FBAE40"/>
          </p15:clr>
        </p15:guide>
        <p15:guide id="17" pos="5155">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dirty="0"/>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ium" panose="020B0503050203000203" pitchFamily="34" charset="0"/>
              </a:defRPr>
            </a:lvl1pPr>
          </a:lstStyle>
          <a:p>
            <a:pPr lvl="0"/>
            <a:r>
              <a:rPr lang="en-US" dirty="0"/>
              <a:t>CLICK TO ADD SUBHEADER</a:t>
            </a:r>
          </a:p>
        </p:txBody>
      </p:sp>
      <p:pic>
        <p:nvPicPr>
          <p:cNvPr id="16" name="Picture 15" descr="Lassonde | York University Logo">
            <a:extLst>
              <a:ext uri="{FF2B5EF4-FFF2-40B4-BE49-F238E27FC236}">
                <a16:creationId xmlns:a16="http://schemas.microsoft.com/office/drawing/2014/main" id="{B282146F-4625-C74A-982E-400F1F4AA58E}"/>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4059836613"/>
      </p:ext>
    </p:extLst>
  </p:cSld>
  <p:clrMapOvr>
    <a:masterClrMapping/>
  </p:clrMapOvr>
  <p:extLst>
    <p:ext uri="{DCECCB84-F9BA-43D5-87BE-67443E8EF086}">
      <p15:sldGuideLst xmlns:p15="http://schemas.microsoft.com/office/powerpoint/2012/main">
        <p15:guide id="3" pos="316">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4" orient="horz" pos="1117">
          <p15:clr>
            <a:srgbClr val="FBAE40"/>
          </p15:clr>
        </p15:guide>
        <p15:guide id="15" orient="horz" pos="754">
          <p15:clr>
            <a:srgbClr val="FBAE40"/>
          </p15:clr>
        </p15:guide>
        <p15:guide id="16" orient="horz" pos="38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endParaRPr lang="en-US" dirty="0"/>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dirty="0"/>
              <a:t>Click icon</a:t>
            </a:r>
            <a:br>
              <a:rPr lang="en-US" dirty="0"/>
            </a:br>
            <a:r>
              <a:rPr lang="en-US" dirty="0"/>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dirty="0"/>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dirty="0"/>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dirty="0"/>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8"/>
            <a:stretch>
              <a:fillRect/>
            </a:stretch>
          </p:blipFill>
          <p:spPr>
            <a:xfrm>
              <a:off x="14291128" y="-853006"/>
              <a:ext cx="328386" cy="446605"/>
            </a:xfrm>
            <a:prstGeom prst="rect">
              <a:avLst/>
            </a:prstGeom>
            <a:ln>
              <a:solidFill>
                <a:schemeClr val="accent6"/>
              </a:solidFill>
            </a:ln>
          </p:spPr>
        </p:pic>
      </p:grpSp>
      <p:pic>
        <p:nvPicPr>
          <p:cNvPr id="104" name="Picture 103" descr="Lassonde | York University Logo">
            <a:extLst>
              <a:ext uri="{FF2B5EF4-FFF2-40B4-BE49-F238E27FC236}">
                <a16:creationId xmlns:a16="http://schemas.microsoft.com/office/drawing/2014/main" id="{51266BDE-EF95-2C49-A4DD-4E7EECF8957A}"/>
              </a:ext>
            </a:extLst>
          </p:cNvPr>
          <p:cNvPicPr>
            <a:picLocks noChangeAspect="1"/>
          </p:cNvPicPr>
          <p:nvPr userDrawn="1"/>
        </p:nvPicPr>
        <p:blipFill>
          <a:blip r:embed="rId9"/>
          <a:srcRect/>
          <a:stretch/>
        </p:blipFill>
        <p:spPr>
          <a:xfrm>
            <a:off x="9844585" y="6380743"/>
            <a:ext cx="2086346" cy="264881"/>
          </a:xfrm>
          <a:prstGeom prst="rect">
            <a:avLst/>
          </a:prstGeom>
        </p:spPr>
      </p:pic>
    </p:spTree>
    <p:extLst>
      <p:ext uri="{BB962C8B-B14F-4D97-AF65-F5344CB8AC3E}">
        <p14:creationId xmlns:p14="http://schemas.microsoft.com/office/powerpoint/2010/main" val="33930283"/>
      </p:ext>
    </p:extLst>
  </p:cSld>
  <p:clrMapOvr>
    <a:masterClrMapping/>
  </p:clrMapOvr>
  <p:extLst>
    <p:ext uri="{DCECCB84-F9BA-43D5-87BE-67443E8EF086}">
      <p15:sldGuideLst xmlns:p15="http://schemas.microsoft.com/office/powerpoint/2012/main">
        <p15:guide id="3" pos="325">
          <p15:clr>
            <a:srgbClr val="FBAE40"/>
          </p15:clr>
        </p15:guide>
        <p15:guide id="4" pos="1927">
          <p15:clr>
            <a:srgbClr val="FBAE40"/>
          </p15:clr>
        </p15:guide>
        <p15:guide id="5" pos="2128">
          <p15:clr>
            <a:srgbClr val="FBAE40"/>
          </p15:clr>
        </p15:guide>
        <p15:guide id="6" pos="3739">
          <p15:clr>
            <a:srgbClr val="FBAE40"/>
          </p15:clr>
        </p15:guide>
        <p15:guide id="7" pos="3940">
          <p15:clr>
            <a:srgbClr val="FBAE40"/>
          </p15:clr>
        </p15:guide>
        <p15:guide id="8" pos="5551">
          <p15:clr>
            <a:srgbClr val="FBAE40"/>
          </p15:clr>
        </p15:guide>
        <p15:guide id="9" pos="5752">
          <p15:clr>
            <a:srgbClr val="FBAE40"/>
          </p15:clr>
        </p15:guide>
        <p15:guide id="10" pos="7363">
          <p15:clr>
            <a:srgbClr val="FBAE40"/>
          </p15:clr>
        </p15:guide>
        <p15:guide id="13" orient="horz" pos="1933">
          <p15:clr>
            <a:srgbClr val="FBAE40"/>
          </p15:clr>
        </p15:guide>
        <p15:guide id="14" orient="horz" pos="2505">
          <p15:clr>
            <a:srgbClr val="FBAE40"/>
          </p15:clr>
        </p15:guide>
        <p15:guide id="16" orient="horz" pos="388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dirty="0"/>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emiBold" panose="020B0503050203000203" pitchFamily="34" charset="0"/>
                <a:ea typeface="+mn-ea"/>
                <a:cs typeface="+mn-cs"/>
              </a:rPr>
              <a:t>2 lines max</a:t>
            </a:r>
            <a:endParaRPr lang="en-US" sz="1100" b="1" i="0" kern="1200" dirty="0">
              <a:solidFill>
                <a:schemeClr val="tx1"/>
              </a:solidFill>
              <a:latin typeface="IBM Plex Sans SemiBold" panose="020B0503050203000203" pitchFamily="34" charset="0"/>
              <a:ea typeface="+mn-ea"/>
              <a:cs typeface="+mn-cs"/>
            </a:endParaRP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dirty="0"/>
              <a:t>Click icon</a:t>
            </a:r>
            <a:br>
              <a:rPr lang="en-US" dirty="0"/>
            </a:br>
            <a:r>
              <a:rPr lang="en-US" dirty="0"/>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ium" panose="020B0503050203000203" pitchFamily="34" charset="0"/>
              </a:defRPr>
            </a:lvl1pPr>
          </a:lstStyle>
          <a:p>
            <a:pPr lvl="0"/>
            <a:r>
              <a:rPr lang="en-US" dirty="0"/>
              <a:t>CLICK TO</a:t>
            </a:r>
            <a:br>
              <a:rPr lang="en-US" dirty="0"/>
            </a:br>
            <a:r>
              <a:rPr lang="en-US" dirty="0"/>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dirty="0"/>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endParaRPr lang="en-US" dirty="0"/>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dirty="0"/>
              <a:t>Click to  add role</a:t>
            </a:r>
            <a:br>
              <a:rPr lang="en-US" dirty="0"/>
            </a:br>
            <a:r>
              <a:rPr lang="en-US" dirty="0"/>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HEADSHOTS: CROPPING</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13949362" y="5565775"/>
                  <a:ext cx="120650" cy="120650"/>
                </a:xfrm>
                <a:prstGeom prst="rect">
                  <a:avLst/>
                </a:prstGeom>
              </p:spPr>
            </p:pic>
          </p:grpSp>
        </p:grpSp>
      </p:grpSp>
      <p:pic>
        <p:nvPicPr>
          <p:cNvPr id="123" name="Picture 122" descr="Lassonde | York University Logo">
            <a:extLst>
              <a:ext uri="{FF2B5EF4-FFF2-40B4-BE49-F238E27FC236}">
                <a16:creationId xmlns:a16="http://schemas.microsoft.com/office/drawing/2014/main" id="{20489847-A6FF-E34C-81F6-0B8DB6C8FD46}"/>
              </a:ext>
            </a:extLst>
          </p:cNvPr>
          <p:cNvPicPr>
            <a:picLocks noChangeAspect="1"/>
          </p:cNvPicPr>
          <p:nvPr userDrawn="1"/>
        </p:nvPicPr>
        <p:blipFill>
          <a:blip r:embed="rId9"/>
          <a:srcRect/>
          <a:stretch/>
        </p:blipFill>
        <p:spPr>
          <a:xfrm>
            <a:off x="9844585" y="6380743"/>
            <a:ext cx="2086346" cy="264881"/>
          </a:xfrm>
          <a:prstGeom prst="rect">
            <a:avLst/>
          </a:prstGeom>
        </p:spPr>
      </p:pic>
    </p:spTree>
    <p:extLst>
      <p:ext uri="{BB962C8B-B14F-4D97-AF65-F5344CB8AC3E}">
        <p14:creationId xmlns:p14="http://schemas.microsoft.com/office/powerpoint/2010/main" val="1062608546"/>
      </p:ext>
    </p:extLst>
  </p:cSld>
  <p:clrMapOvr>
    <a:masterClrMapping/>
  </p:clrMapOvr>
  <p:extLst>
    <p:ext uri="{DCECCB84-F9BA-43D5-87BE-67443E8EF086}">
      <p15:sldGuideLst xmlns:p15="http://schemas.microsoft.com/office/powerpoint/2012/main">
        <p15:guide id="3" pos="316">
          <p15:clr>
            <a:srgbClr val="FBAE40"/>
          </p15:clr>
        </p15:guide>
        <p15:guide id="4" pos="1323">
          <p15:clr>
            <a:srgbClr val="FBAE40"/>
          </p15:clr>
        </p15:guide>
        <p15:guide id="5" pos="1524">
          <p15:clr>
            <a:srgbClr val="FBAE40"/>
          </p15:clr>
        </p15:guide>
        <p15:guide id="6" pos="2525">
          <p15:clr>
            <a:srgbClr val="FBAE40"/>
          </p15:clr>
        </p15:guide>
        <p15:guide id="7" pos="2732">
          <p15:clr>
            <a:srgbClr val="FBAE40"/>
          </p15:clr>
        </p15:guide>
        <p15:guide id="8" pos="3739">
          <p15:clr>
            <a:srgbClr val="FBAE40"/>
          </p15:clr>
        </p15:guide>
        <p15:guide id="9" pos="3940">
          <p15:clr>
            <a:srgbClr val="FBAE40"/>
          </p15:clr>
        </p15:guide>
        <p15:guide id="10" pos="4947">
          <p15:clr>
            <a:srgbClr val="FBAE40"/>
          </p15:clr>
        </p15:guide>
        <p15:guide id="11" pos="5148">
          <p15:clr>
            <a:srgbClr val="FBAE40"/>
          </p15:clr>
        </p15:guide>
        <p15:guide id="12" pos="6155">
          <p15:clr>
            <a:srgbClr val="FBAE40"/>
          </p15:clr>
        </p15:guide>
        <p15:guide id="13" pos="6356">
          <p15:clr>
            <a:srgbClr val="FBAE40"/>
          </p15:clr>
        </p15:guide>
        <p15:guide id="14" pos="7363">
          <p15:clr>
            <a:srgbClr val="FBAE40"/>
          </p15:clr>
        </p15:guide>
        <p15:guide id="17" orient="horz" pos="1933">
          <p15:clr>
            <a:srgbClr val="FBAE40"/>
          </p15:clr>
        </p15:guide>
        <p15:guide id="18" orient="horz" pos="2505">
          <p15:clr>
            <a:srgbClr val="FBAE40"/>
          </p15:clr>
        </p15:guide>
        <p15:guide id="20" orient="horz" pos="38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dirty="0"/>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dirty="0"/>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11" name="Picture 10" descr="Lassonde | York University Logo">
            <a:extLst>
              <a:ext uri="{FF2B5EF4-FFF2-40B4-BE49-F238E27FC236}">
                <a16:creationId xmlns:a16="http://schemas.microsoft.com/office/drawing/2014/main" id="{B6125A24-09C2-F34E-8D31-0BB86F52EC8C}"/>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3998583694"/>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9" name="Picture 8" descr="Lassonde | York University Logo">
            <a:extLst>
              <a:ext uri="{FF2B5EF4-FFF2-40B4-BE49-F238E27FC236}">
                <a16:creationId xmlns:a16="http://schemas.microsoft.com/office/drawing/2014/main" id="{8E85582F-0BF8-024E-A784-181DB3AAE2F1}"/>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525543157"/>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dirty="0"/>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dirty="0"/>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9" name="Picture 8" descr="Lassonde | York University Logo">
            <a:extLst>
              <a:ext uri="{FF2B5EF4-FFF2-40B4-BE49-F238E27FC236}">
                <a16:creationId xmlns:a16="http://schemas.microsoft.com/office/drawing/2014/main" id="{7E5379B8-6256-FC46-B405-EC9365E47BB9}"/>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4018267513"/>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dirty="0"/>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dirty="0"/>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emiBold" panose="020B0503050203000203" pitchFamily="34" charset="0"/>
              </a:defRPr>
            </a:lvl1pPr>
          </a:lstStyle>
          <a:p>
            <a:r>
              <a:rPr lang="en-US"/>
              <a:t>Click to edit Master title style</a:t>
            </a:r>
            <a:endParaRPr lang="en-US" dirty="0"/>
          </a:p>
        </p:txBody>
      </p:sp>
      <p:pic>
        <p:nvPicPr>
          <p:cNvPr id="8" name="Picture 7" descr="Lassonde | York University Logo">
            <a:extLst>
              <a:ext uri="{FF2B5EF4-FFF2-40B4-BE49-F238E27FC236}">
                <a16:creationId xmlns:a16="http://schemas.microsoft.com/office/drawing/2014/main" id="{1BF2394A-7D95-9B43-8DAD-12A156639CCE}"/>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3352357245"/>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8" orient="horz" pos="388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78497297"/>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7" orient="horz" pos="300">
          <p15:clr>
            <a:srgbClr val="FBAE40"/>
          </p15:clr>
        </p15:guide>
        <p15:guide id="8" orient="horz" pos="38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dirty="0"/>
              <a:t>Drop photo here to add background photo</a:t>
            </a:r>
          </a:p>
        </p:txBody>
      </p:sp>
      <p:pic>
        <p:nvPicPr>
          <p:cNvPr id="51" name="Picture Placeholder 9" descr="Lassonde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805828" y="5794747"/>
            <a:ext cx="2743392"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307010"/>
      </p:ext>
    </p:extLst>
  </p:cSld>
  <p:clrMapOvr>
    <a:masterClrMapping/>
  </p:clrMapOvr>
  <p:extLst>
    <p:ext uri="{DCECCB84-F9BA-43D5-87BE-67443E8EF086}">
      <p15:sldGuideLst xmlns:p15="http://schemas.microsoft.com/office/powerpoint/2012/main">
        <p15:guide id="2" pos="529">
          <p15:clr>
            <a:srgbClr val="FBAE40"/>
          </p15:clr>
        </p15:guide>
        <p15:guide id="3" pos="350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Quote Layout 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endParaRPr lang="en-US" dirty="0"/>
          </a:p>
        </p:txBody>
      </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28" name="Picture 27" descr="Lassonde | York University Logo">
            <a:extLst>
              <a:ext uri="{FF2B5EF4-FFF2-40B4-BE49-F238E27FC236}">
                <a16:creationId xmlns:a16="http://schemas.microsoft.com/office/drawing/2014/main" id="{0839B5B1-A33A-5C4A-85BC-6A9F340ED076}"/>
              </a:ext>
            </a:extLst>
          </p:cNvPr>
          <p:cNvPicPr>
            <a:picLocks noChangeAspect="1"/>
          </p:cNvPicPr>
          <p:nvPr userDrawn="1"/>
        </p:nvPicPr>
        <p:blipFill>
          <a:blip r:embed="rId2"/>
          <a:srcRect/>
          <a:stretch/>
        </p:blipFill>
        <p:spPr>
          <a:xfrm>
            <a:off x="9844585" y="6380743"/>
            <a:ext cx="2086346" cy="264881"/>
          </a:xfrm>
          <a:prstGeom prst="rect">
            <a:avLst/>
          </a:prstGeom>
        </p:spPr>
      </p:pic>
    </p:spTree>
    <p:extLst>
      <p:ext uri="{BB962C8B-B14F-4D97-AF65-F5344CB8AC3E}">
        <p14:creationId xmlns:p14="http://schemas.microsoft.com/office/powerpoint/2010/main" val="4200429141"/>
      </p:ext>
    </p:extLst>
  </p:cSld>
  <p:clrMapOvr>
    <a:masterClrMapping/>
  </p:clrMapOvr>
  <p:extLst>
    <p:ext uri="{DCECCB84-F9BA-43D5-87BE-67443E8EF086}">
      <p15:sldGuideLst xmlns:p15="http://schemas.microsoft.com/office/powerpoint/2012/main">
        <p15:guide id="4" pos="7363">
          <p15:clr>
            <a:srgbClr val="FBAE40"/>
          </p15:clr>
        </p15:guide>
        <p15:guide id="7" orient="horz" pos="3612">
          <p15:clr>
            <a:srgbClr val="FBAE40"/>
          </p15:clr>
        </p15:guide>
        <p15:guide id="8" orient="horz" pos="3816">
          <p15:clr>
            <a:srgbClr val="FBAE40"/>
          </p15:clr>
        </p15:guide>
        <p15:guide id="9" orient="horz" pos="482">
          <p15:clr>
            <a:srgbClr val="FBAE40"/>
          </p15:clr>
        </p15:guide>
        <p15:guide id="10" pos="422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Lassonde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613790" y="5880718"/>
            <a:ext cx="2935430"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accent3"/>
                </a:solidFill>
              </a:defRPr>
            </a:lvl1pPr>
          </a:lstStyle>
          <a:p>
            <a:r>
              <a:rPr lang="en-US"/>
              <a:t>Click to edit Master title style</a:t>
            </a:r>
            <a:endParaRPr lang="en-US" dirty="0"/>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Presenter name</a:t>
            </a:r>
            <a:endParaRPr lang="en-US" dirty="0"/>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a:t>Presentation subtitle</a:t>
            </a:r>
            <a:endParaRPr lang="en-US" dirty="0"/>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dirty="0"/>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dirty="0"/>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Presentation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12608201"/>
      </p:ext>
    </p:extLst>
  </p:cSld>
  <p:clrMapOvr>
    <a:masterClrMapping/>
  </p:clrMapOvr>
  <p:extLst>
    <p:ext uri="{DCECCB84-F9BA-43D5-87BE-67443E8EF086}">
      <p15:sldGuideLst xmlns:p15="http://schemas.microsoft.com/office/powerpoint/2012/main">
        <p15:guide id="2" pos="529">
          <p15:clr>
            <a:srgbClr val="FBAE40"/>
          </p15:clr>
        </p15:guide>
        <p15:guide id="3" pos="3500">
          <p15:clr>
            <a:srgbClr val="FBAE40"/>
          </p15:clr>
        </p15:guide>
        <p15:guide id="4" pos="74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endParaRPr lang="en-US" dirty="0"/>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emiBold" panose="020B0503050203000203" pitchFamily="34" charset="0"/>
                <a:ea typeface="+mn-ea"/>
                <a:cs typeface="+mn-cs"/>
              </a:rPr>
              <a:t>4 lines max</a:t>
            </a:r>
            <a:endParaRPr lang="en-US" sz="1100" b="1" i="0" kern="1200" dirty="0">
              <a:solidFill>
                <a:schemeClr val="tx1"/>
              </a:solidFill>
              <a:latin typeface="IBM Plex Sans SemiBold" panose="020B0503050203000203" pitchFamily="34" charset="0"/>
              <a:ea typeface="+mn-ea"/>
              <a:cs typeface="+mn-cs"/>
            </a:endParaRP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emiBold" panose="020B0503050203000203" pitchFamily="34" charset="0"/>
              </a:rPr>
              <a:t>2 lines max</a:t>
            </a:r>
            <a:endParaRPr lang="en-US" sz="1100" b="1" i="0" dirty="0">
              <a:solidFill>
                <a:schemeClr val="tx1"/>
              </a:solidFill>
              <a:latin typeface="IBM Plex Sans SemiBold" panose="020B0503050203000203" pitchFamily="34" charset="0"/>
            </a:endParaRP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dirty="0">
                <a:solidFill>
                  <a:schemeClr val="tx1">
                    <a:lumMod val="75000"/>
                    <a:lumOff val="25000"/>
                  </a:schemeClr>
                </a:solidFill>
                <a:latin typeface="IBM Plex Sans" panose="020B0503050203000203" pitchFamily="34" charset="77"/>
                <a:ea typeface="Roboto" charset="0"/>
                <a:cs typeface="Roboto" charset="0"/>
              </a:rPr>
            </a:br>
            <a:r>
              <a:rPr lang="en-US" sz="900" b="0" i="0" kern="1200" dirty="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dirty="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dirty="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Lassonde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2935430"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261861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dirty="0"/>
              <a:t>Drop photo here</a:t>
            </a:r>
            <a:br>
              <a:rPr lang="en-US" dirty="0"/>
            </a:br>
            <a:r>
              <a:rPr lang="en-US" dirty="0"/>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dirty="0">
                <a:solidFill>
                  <a:schemeClr val="bg1"/>
                </a:solidFill>
                <a:latin typeface="IBM Plex Sans SemiBo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dirty="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Lassonde | York University Logo&#10;">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576530" y="6376445"/>
            <a:ext cx="2084991"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54229711"/>
      </p:ext>
    </p:extLst>
  </p:cSld>
  <p:clrMapOvr>
    <a:masterClrMapping/>
  </p:clrMapOvr>
  <p:extLst>
    <p:ext uri="{DCECCB84-F9BA-43D5-87BE-67443E8EF086}">
      <p15:sldGuideLst xmlns:p15="http://schemas.microsoft.com/office/powerpoint/2012/main">
        <p15:guide id="3" pos="4112">
          <p15:clr>
            <a:srgbClr val="FBAE40"/>
          </p15:clr>
        </p15:guide>
        <p15:guide id="4" pos="7363">
          <p15:clr>
            <a:srgbClr val="FBAE40"/>
          </p15:clr>
        </p15:guide>
        <p15:guide id="7" orient="horz" pos="323">
          <p15:clr>
            <a:srgbClr val="FBAE40"/>
          </p15:clr>
        </p15:guide>
        <p15:guide id="8" orient="horz" pos="38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dirty="0"/>
              <a:t>Drop photo here to add</a:t>
            </a:r>
            <a:br>
              <a:rPr lang="en-US" dirty="0"/>
            </a:br>
            <a:r>
              <a:rPr lang="en-US" dirty="0"/>
              <a:t>background photo. </a:t>
            </a:r>
          </a:p>
          <a:p>
            <a:r>
              <a:rPr lang="en-US" dirty="0"/>
              <a:t>This layout works best</a:t>
            </a:r>
            <a:br>
              <a:rPr lang="en-US" dirty="0"/>
            </a:br>
            <a:r>
              <a:rPr lang="en-US" dirty="0"/>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dirty="0"/>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64973921"/>
      </p:ext>
    </p:extLst>
  </p:cSld>
  <p:clrMapOvr>
    <a:masterClrMapping/>
  </p:clrMapOvr>
  <p:extLst>
    <p:ext uri="{DCECCB84-F9BA-43D5-87BE-67443E8EF086}">
      <p15:sldGuideLst xmlns:p15="http://schemas.microsoft.com/office/powerpoint/2012/main">
        <p15:guide id="3" pos="316">
          <p15:clr>
            <a:srgbClr val="FBAE40"/>
          </p15:clr>
        </p15:guide>
        <p15:guide id="4" pos="6766">
          <p15:clr>
            <a:srgbClr val="FBAE40"/>
          </p15:clr>
        </p15:guide>
        <p15:guide id="5" orient="horz" pos="340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6467847"/>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Drop photo here to add</a:t>
            </a:r>
            <a:br>
              <a:rPr lang="en-US" dirty="0"/>
            </a:br>
            <a:r>
              <a:rPr lang="en-US" dirty="0"/>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emiBold" panose="020B0503050203000203" pitchFamily="34" charset="0"/>
              </a:defRPr>
            </a:lvl1pPr>
            <a:lvl2pPr>
              <a:defRPr sz="2800" b="1" i="0">
                <a:solidFill>
                  <a:schemeClr val="bg1"/>
                </a:solidFill>
                <a:latin typeface="IBM Plex Sans SemiBold" panose="020B0503050203000203" pitchFamily="34" charset="0"/>
              </a:defRPr>
            </a:lvl2pPr>
            <a:lvl3pPr>
              <a:defRPr sz="2400" b="1" i="0">
                <a:solidFill>
                  <a:schemeClr val="bg1"/>
                </a:solidFill>
                <a:latin typeface="IBM Plex Sans SemiBold" panose="020B0503050203000203" pitchFamily="34" charset="0"/>
              </a:defRPr>
            </a:lvl3pPr>
            <a:lvl4pPr>
              <a:defRPr sz="2000" b="1" i="0">
                <a:solidFill>
                  <a:schemeClr val="bg1"/>
                </a:solidFill>
                <a:latin typeface="IBM Plex Sans SemiBold" panose="020B0503050203000203" pitchFamily="34" charset="0"/>
              </a:defRPr>
            </a:lvl4pPr>
            <a:lvl5pPr>
              <a:defRPr sz="2000" b="1" i="0">
                <a:solidFill>
                  <a:schemeClr val="bg1"/>
                </a:solidFill>
                <a:latin typeface="IBM Plex Sans SemiBold" panose="020B0503050203000203" pitchFamily="34" charset="0"/>
              </a:defRPr>
            </a:lvl5pPr>
          </a:lstStyle>
          <a:p>
            <a:pPr lvl="0"/>
            <a:r>
              <a:rPr lang="en-US" dirty="0"/>
              <a:t>Click to add text</a:t>
            </a:r>
            <a:br>
              <a:rPr lang="en-US" dirty="0"/>
            </a:br>
            <a:r>
              <a:rPr lang="en-US" dirty="0"/>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dirty="0">
                  <a:solidFill>
                    <a:schemeClr val="bg1"/>
                  </a:solidFill>
                  <a:latin typeface="IBM Plex Sans Medium" panose="020B0503050203000203" pitchFamily="34" charset="0"/>
                  <a:ea typeface="Roboto" charset="0"/>
                  <a:cs typeface="Roboto" charset="0"/>
                </a:rPr>
                <a:t>SLIDE</a:t>
              </a:r>
              <a:r>
                <a:rPr lang="en-US" sz="1400" b="0" i="0" baseline="0" dirty="0">
                  <a:solidFill>
                    <a:schemeClr val="bg1"/>
                  </a:solidFill>
                  <a:latin typeface="IBM Plex Sans Medium" panose="020B0503050203000203" pitchFamily="34" charset="0"/>
                  <a:ea typeface="Roboto" charset="0"/>
                  <a:cs typeface="Roboto" charset="0"/>
                </a:rPr>
                <a:t> TIPS</a:t>
              </a:r>
              <a:endParaRPr lang="en-US" sz="1400" b="0" i="0" dirty="0">
                <a:solidFill>
                  <a:schemeClr val="bg1"/>
                </a:solidFill>
                <a:latin typeface="IBM Plex Sans Mediu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dirty="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dirty="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dirty="0">
                  <a:solidFill>
                    <a:schemeClr val="tx1">
                      <a:lumMod val="75000"/>
                      <a:lumOff val="25000"/>
                    </a:schemeClr>
                  </a:solidFill>
                  <a:latin typeface="IBM Plex Sans" panose="020B0503050203000203" pitchFamily="34" charset="77"/>
                  <a:ea typeface="Roboto" charset="0"/>
                  <a:cs typeface="Roboto" charset="0"/>
                </a:rPr>
              </a:br>
              <a:r>
                <a:rPr lang="en-US" sz="900" b="0" i="0" dirty="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dirty="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To remove slide tips,</a:t>
              </a:r>
            </a:p>
            <a:p>
              <a:pPr>
                <a:lnSpc>
                  <a:spcPct val="90000"/>
                </a:lnSpc>
                <a:spcAft>
                  <a:spcPts val="400"/>
                </a:spcAft>
              </a:pPr>
              <a:r>
                <a:rPr lang="en-US" sz="1000" b="0" i="0" dirty="0">
                  <a:solidFill>
                    <a:schemeClr val="tx1"/>
                  </a:solidFill>
                  <a:latin typeface="IBM Plex Sans Medium" panose="020B0503050203000203" pitchFamily="34" charset="0"/>
                  <a:ea typeface="Roboto" charset="0"/>
                  <a:cs typeface="Roboto" charset="0"/>
                </a:rPr>
                <a:t>click View &gt; Slide Master.</a:t>
              </a:r>
            </a:p>
            <a:p>
              <a:pPr>
                <a:lnSpc>
                  <a:spcPct val="90000"/>
                </a:lnSpc>
                <a:spcAft>
                  <a:spcPts val="200"/>
                </a:spcAft>
              </a:pPr>
              <a:r>
                <a:rPr lang="en-US" sz="1000" b="0" i="0" dirty="0">
                  <a:solidFill>
                    <a:schemeClr val="tx1"/>
                  </a:solidFill>
                  <a:latin typeface="IBM Plex Sans Mediu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dirty="0">
                <a:solidFill>
                  <a:schemeClr val="tx1"/>
                </a:solidFill>
                <a:latin typeface="IBM Plex Sans" panose="020B0503050203000203" pitchFamily="34" charset="0"/>
              </a:rPr>
              <a:t>Divider title</a:t>
            </a:r>
          </a:p>
          <a:p>
            <a:pPr algn="r"/>
            <a:r>
              <a:rPr lang="en-US" sz="1100" b="1" i="0" kern="1200" dirty="0">
                <a:solidFill>
                  <a:schemeClr val="tx1"/>
                </a:solidFill>
                <a:latin typeface="IBM Plex Sans SemiBo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dirty="0">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4497291"/>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dirty="0"/>
              <a:t>First level is this main paragraph style</a:t>
            </a:r>
          </a:p>
          <a:p>
            <a:pPr lvl="1"/>
            <a:r>
              <a:rPr lang="en-US" dirty="0"/>
              <a:t>Second level is this arrow bullet style</a:t>
            </a:r>
          </a:p>
          <a:p>
            <a:pPr lvl="2"/>
            <a:r>
              <a:rPr lang="en-US" dirty="0"/>
              <a:t>Third level is this red heading style</a:t>
            </a:r>
          </a:p>
          <a:p>
            <a:pPr lvl="3"/>
            <a:r>
              <a:rPr lang="en-US" dirty="0"/>
              <a:t>Fourth level is this RED HEADING style</a:t>
            </a:r>
          </a:p>
          <a:p>
            <a:pPr lvl="4"/>
            <a:r>
              <a:rPr lang="en-US" dirty="0"/>
              <a:t>Fifth level is this bold paragraph style.</a:t>
            </a:r>
          </a:p>
          <a:p>
            <a:pPr lvl="5"/>
            <a:r>
              <a:rPr lang="en-US" dirty="0"/>
              <a:t>Sixth level is this italicized paragraph style. Use this for quote names or photo descriptions.</a:t>
            </a:r>
          </a:p>
          <a:p>
            <a:pPr lvl="6"/>
            <a:r>
              <a:rPr lang="en-US" dirty="0"/>
              <a:t>Seventh level is this dark, smaller font style. Use this as a photo overlay caption. See asset slide for more.</a:t>
            </a:r>
          </a:p>
          <a:p>
            <a:pPr lvl="7"/>
            <a:r>
              <a:rPr lang="en-US" dirty="0"/>
              <a:t>Eighth level is IBM Plex Serif. Use this for bolded items within quoted text.</a:t>
            </a:r>
          </a:p>
          <a:p>
            <a:pPr lvl="8"/>
            <a:r>
              <a:rPr lang="en-US" dirty="0"/>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dirty="0"/>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dirty="0"/>
          </a:p>
        </p:txBody>
      </p:sp>
    </p:spTree>
    <p:extLst>
      <p:ext uri="{BB962C8B-B14F-4D97-AF65-F5344CB8AC3E}">
        <p14:creationId xmlns:p14="http://schemas.microsoft.com/office/powerpoint/2010/main" val="4066704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emiBo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2"/>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raLigh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hyperlink" Target="http://myacademicrecord.students.yorku.ca/program-change" TargetMode="Externa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8" Type="http://schemas.openxmlformats.org/officeDocument/2006/relationships/hyperlink" Target="http://www.applanix.com/" TargetMode="External"/><Relationship Id="rId3" Type="http://schemas.openxmlformats.org/officeDocument/2006/relationships/image" Target="../media/image18.png"/><Relationship Id="rId7" Type="http://schemas.openxmlformats.org/officeDocument/2006/relationships/hyperlink" Target="http://www.cbeps-cceag.ca/" TargetMode="External"/><Relationship Id="rId12" Type="http://schemas.openxmlformats.org/officeDocument/2006/relationships/hyperlink" Target="http://www.cansel.ca/" TargetMode="External"/><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hyperlink" Target="http://www.aols.org/" TargetMode="External"/><Relationship Id="rId11" Type="http://schemas.openxmlformats.org/officeDocument/2006/relationships/hyperlink" Target="http://www.jdbarnes.com/" TargetMode="External"/><Relationship Id="rId5" Type="http://schemas.openxmlformats.org/officeDocument/2006/relationships/hyperlink" Target="http://www.peo.on.ca/" TargetMode="External"/><Relationship Id="rId10" Type="http://schemas.openxmlformats.org/officeDocument/2006/relationships/hyperlink" Target="http://www.optech.com/" TargetMode="External"/><Relationship Id="rId4" Type="http://schemas.openxmlformats.org/officeDocument/2006/relationships/image" Target="../media/image1.png"/><Relationship Id="rId9" Type="http://schemas.openxmlformats.org/officeDocument/2006/relationships/hyperlink" Target="http://www.pcigeomatics.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hyperlink" Target="https://lassonde.yorku.ca/student-life/petitions" TargetMode="External"/><Relationship Id="rId2" Type="http://schemas.openxmlformats.org/officeDocument/2006/relationships/hyperlink" Target="https://registrar.yorku.ca/enrol/dates" TargetMode="Externa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AF1E673-083B-4B3B-AD16-17261A6EE9B6}"/>
              </a:ext>
            </a:extLst>
          </p:cNvPr>
          <p:cNvPicPr>
            <a:picLocks noGrp="1" noChangeAspect="1"/>
          </p:cNvPicPr>
          <p:nvPr>
            <p:ph type="pic" sz="quarter" idx="11"/>
          </p:nvPr>
        </p:nvPicPr>
        <p:blipFill>
          <a:blip r:embed="rId2"/>
          <a:srcRect t="9862" b="9862"/>
          <a:stretch/>
        </p:blipFill>
        <p:spPr>
          <a:xfrm>
            <a:off x="358775" y="358775"/>
            <a:ext cx="11485563" cy="6146800"/>
          </a:xfrm>
        </p:spPr>
      </p:pic>
      <p:sp>
        <p:nvSpPr>
          <p:cNvPr id="34" name="Text Placeholder 2">
            <a:extLst>
              <a:ext uri="{FF2B5EF4-FFF2-40B4-BE49-F238E27FC236}">
                <a16:creationId xmlns:a16="http://schemas.microsoft.com/office/drawing/2014/main" id="{3AFE04DB-4A5A-4641-8E17-FDC42A6B1F0A}"/>
              </a:ext>
            </a:extLst>
          </p:cNvPr>
          <p:cNvSpPr>
            <a:spLocks noGrp="1"/>
          </p:cNvSpPr>
          <p:nvPr>
            <p:ph type="body" sz="quarter" idx="15"/>
          </p:nvPr>
        </p:nvSpPr>
        <p:spPr>
          <a:xfrm>
            <a:off x="359230" y="1439185"/>
            <a:ext cx="11485108" cy="5163634"/>
          </a:xfrm>
        </p:spPr>
        <p:txBody>
          <a:bodyPr/>
          <a:lstStyle/>
          <a:p>
            <a:endParaRPr lang="en-US" dirty="0"/>
          </a:p>
        </p:txBody>
      </p:sp>
      <p:sp>
        <p:nvSpPr>
          <p:cNvPr id="13" name="Text Placeholder 2">
            <a:extLst>
              <a:ext uri="{FF2B5EF4-FFF2-40B4-BE49-F238E27FC236}">
                <a16:creationId xmlns:a16="http://schemas.microsoft.com/office/drawing/2014/main" id="{634721DA-D957-4F50-80FD-2BD948E22AE9}"/>
              </a:ext>
            </a:extLst>
          </p:cNvPr>
          <p:cNvSpPr>
            <a:spLocks noGrp="1"/>
          </p:cNvSpPr>
          <p:nvPr>
            <p:ph type="body" sz="quarter" idx="10"/>
          </p:nvPr>
        </p:nvSpPr>
        <p:spPr>
          <a:xfrm>
            <a:off x="704469" y="2216276"/>
            <a:ext cx="10496932" cy="2186940"/>
          </a:xfrm>
        </p:spPr>
        <p:txBody>
          <a:bodyPr vert="horz" lIns="0" tIns="0" rIns="0" bIns="0" rtlCol="0" anchor="b">
            <a:normAutofit/>
          </a:bodyPr>
          <a:lstStyle/>
          <a:p>
            <a:r>
              <a:rPr lang="en-US" b="1" i="0" kern="1200" dirty="0">
                <a:latin typeface="IBM Plex Sans SemiBold" panose="020B0503050203000203" pitchFamily="34" charset="0"/>
                <a:ea typeface="Roboto Thin" pitchFamily="2" charset="0"/>
                <a:cs typeface="+mn-cs"/>
              </a:rPr>
              <a:t>EARTH &amp; ATMOSPHERIC SCIENCE</a:t>
            </a:r>
          </a:p>
          <a:p>
            <a:r>
              <a:rPr lang="en-US" sz="1600" b="0" i="0" kern="1200" cap="none" baseline="0" dirty="0">
                <a:latin typeface="IBM Plex Sans Light" panose="020B0403050203000203" pitchFamily="34" charset="0"/>
                <a:ea typeface="Roboto Thin" pitchFamily="2" charset="0"/>
                <a:cs typeface="+mn-cs"/>
              </a:rPr>
              <a:t>CURRICULUM UPDATES</a:t>
            </a:r>
          </a:p>
        </p:txBody>
      </p:sp>
    </p:spTree>
    <p:extLst>
      <p:ext uri="{BB962C8B-B14F-4D97-AF65-F5344CB8AC3E}">
        <p14:creationId xmlns:p14="http://schemas.microsoft.com/office/powerpoint/2010/main" val="170976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t>EARTH AND ATMOSPHERIC SCIENCE – </a:t>
            </a:r>
            <a:r>
              <a:rPr lang="en-US" dirty="0">
                <a:solidFill>
                  <a:srgbClr val="C00000"/>
                </a:solidFill>
              </a:rPr>
              <a:t>SPACE SCIENCE</a:t>
            </a: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2368828191"/>
              </p:ext>
            </p:extLst>
          </p:nvPr>
        </p:nvGraphicFramePr>
        <p:xfrm>
          <a:off x="518859" y="1243024"/>
          <a:ext cx="11161244" cy="4984784"/>
        </p:xfrm>
        <a:graphic>
          <a:graphicData uri="http://schemas.openxmlformats.org/drawingml/2006/table">
            <a:tbl>
              <a:tblPr firstRow="1" bandRow="1">
                <a:tableStyleId>{5FD0F851-EC5A-4D38-B0AD-8093EC10F338}</a:tableStyleId>
              </a:tblPr>
              <a:tblGrid>
                <a:gridCol w="11161244">
                  <a:extLst>
                    <a:ext uri="{9D8B030D-6E8A-4147-A177-3AD203B41FA5}">
                      <a16:colId xmlns:a16="http://schemas.microsoft.com/office/drawing/2014/main" val="2728972871"/>
                    </a:ext>
                  </a:extLst>
                </a:gridCol>
              </a:tblGrid>
              <a:tr h="676946">
                <a:tc>
                  <a:txBody>
                    <a:bodyPr/>
                    <a:lstStyle/>
                    <a:p>
                      <a:pPr algn="l"/>
                      <a:r>
                        <a:rPr lang="en-US" sz="1100" b="0" dirty="0">
                          <a:solidFill>
                            <a:srgbClr val="C00000"/>
                          </a:solidFill>
                          <a:latin typeface="+mn-lt"/>
                        </a:rPr>
                        <a:t>NEW</a:t>
                      </a:r>
                    </a:p>
                  </a:txBody>
                  <a:tcPr anchor="ctr"/>
                </a:tc>
                <a:extLst>
                  <a:ext uri="{0D108BD9-81ED-4DB2-BD59-A6C34878D82A}">
                    <a16:rowId xmlns:a16="http://schemas.microsoft.com/office/drawing/2014/main" val="2122401029"/>
                  </a:ext>
                </a:extLst>
              </a:tr>
              <a:tr h="424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IBM Plex Sans Light" panose="020F0502020204030204"/>
                          <a:ea typeface="+mn-ea"/>
                          <a:cs typeface="+mn-cs"/>
                        </a:rPr>
                        <a:t>Replacement: </a:t>
                      </a:r>
                      <a:r>
                        <a:rPr kumimoji="0" lang="en-US" sz="1100" b="0" i="0" u="none" strike="noStrike" kern="1200" cap="none" spc="0" normalizeH="0" baseline="0" noProof="0" dirty="0">
                          <a:ln>
                            <a:noFill/>
                          </a:ln>
                          <a:solidFill>
                            <a:srgbClr val="000000"/>
                          </a:solidFill>
                          <a:effectLst/>
                          <a:uLnTx/>
                          <a:uFillTx/>
                          <a:latin typeface="IBM Plex Sans Light" panose="020F0502020204030204"/>
                          <a:ea typeface="+mn-ea"/>
                          <a:cs typeface="+mn-cs"/>
                        </a:rPr>
                        <a:t>ESSE 3610 3.00 is replaced with ESSE 3020 3.00 </a:t>
                      </a:r>
                      <a:r>
                        <a:rPr kumimoji="0" lang="en-US" sz="1100" b="0" i="0" u="none" strike="noStrike" kern="1200" cap="none" spc="0" normalizeH="0" baseline="0" noProof="0">
                          <a:ln>
                            <a:noFill/>
                          </a:ln>
                          <a:solidFill>
                            <a:srgbClr val="000000"/>
                          </a:solidFill>
                          <a:effectLst/>
                          <a:uLnTx/>
                          <a:uFillTx/>
                          <a:latin typeface="IBM Plex Sans Light" panose="020F0502020204030204"/>
                          <a:ea typeface="+mn-ea"/>
                          <a:cs typeface="+mn-cs"/>
                        </a:rPr>
                        <a:t>OR an </a:t>
                      </a:r>
                      <a:r>
                        <a:rPr kumimoji="0" lang="en-US" sz="1100" b="0" i="0" u="none" strike="noStrike" kern="1200" cap="none" spc="0" normalizeH="0" baseline="0" noProof="0" dirty="0">
                          <a:ln>
                            <a:noFill/>
                          </a:ln>
                          <a:solidFill>
                            <a:srgbClr val="000000"/>
                          </a:solidFill>
                          <a:effectLst/>
                          <a:uLnTx/>
                          <a:uFillTx/>
                          <a:latin typeface="IBM Plex Sans Light" panose="020F0502020204030204"/>
                          <a:ea typeface="+mn-ea"/>
                          <a:cs typeface="+mn-cs"/>
                        </a:rPr>
                        <a:t>additional 3.00 credits from the 15.00 credit technical electives list.</a:t>
                      </a:r>
                    </a:p>
                  </a:txBody>
                  <a:tcPr anchor="ctr"/>
                </a:tc>
                <a:extLst>
                  <a:ext uri="{0D108BD9-81ED-4DB2-BD59-A6C34878D82A}">
                    <a16:rowId xmlns:a16="http://schemas.microsoft.com/office/drawing/2014/main" val="4211643887"/>
                  </a:ext>
                </a:extLst>
              </a:tr>
              <a:tr h="4242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IBM Plex Sans Light" panose="020F0502020204030204"/>
                          <a:ea typeface="+mn-ea"/>
                          <a:cs typeface="+mn-cs"/>
                        </a:rPr>
                        <a:t>Foundational Science (6.00 credits): </a:t>
                      </a:r>
                      <a:r>
                        <a:rPr kumimoji="0" lang="en-US" sz="1100" b="0" i="0" u="none" strike="noStrike" kern="1200" cap="none" spc="0" normalizeH="0" baseline="0" noProof="0" dirty="0">
                          <a:ln>
                            <a:noFill/>
                          </a:ln>
                          <a:solidFill>
                            <a:srgbClr val="000000"/>
                          </a:solidFill>
                          <a:effectLst/>
                          <a:uLnTx/>
                          <a:uFillTx/>
                          <a:latin typeface="IBM Plex Sans Light" panose="020F0502020204030204"/>
                          <a:ea typeface="+mn-ea"/>
                          <a:cs typeface="+mn-cs"/>
                        </a:rPr>
                        <a:t>PHYS 1010 6.00 </a:t>
                      </a:r>
                      <a:r>
                        <a:rPr kumimoji="0" lang="en-US" sz="1100" b="1" i="0" u="none" strike="noStrike" kern="1200" cap="none" spc="0" normalizeH="0" baseline="0" noProof="0" dirty="0">
                          <a:ln>
                            <a:noFill/>
                          </a:ln>
                          <a:solidFill>
                            <a:srgbClr val="000000"/>
                          </a:solidFill>
                          <a:effectLst/>
                          <a:uLnTx/>
                          <a:uFillTx/>
                          <a:latin typeface="IBM Plex Sans Light" panose="020F0502020204030204"/>
                          <a:ea typeface="+mn-ea"/>
                          <a:cs typeface="+mn-cs"/>
                        </a:rPr>
                        <a:t>or</a:t>
                      </a:r>
                      <a:r>
                        <a:rPr kumimoji="0" lang="en-US" sz="1100" b="0" i="0" u="none" strike="noStrike" kern="1200" cap="none" spc="0" normalizeH="0" baseline="0" noProof="0" dirty="0">
                          <a:ln>
                            <a:noFill/>
                          </a:ln>
                          <a:solidFill>
                            <a:srgbClr val="000000"/>
                          </a:solidFill>
                          <a:effectLst/>
                          <a:uLnTx/>
                          <a:uFillTx/>
                          <a:latin typeface="IBM Plex Sans Light" panose="020F0502020204030204"/>
                          <a:ea typeface="+mn-ea"/>
                          <a:cs typeface="+mn-cs"/>
                        </a:rPr>
                        <a:t> both of PHYS 1011 3.00 and PHYS 1012 3.00</a:t>
                      </a:r>
                    </a:p>
                  </a:txBody>
                  <a:tcPr anchor="ctr"/>
                </a:tc>
                <a:extLst>
                  <a:ext uri="{0D108BD9-81ED-4DB2-BD59-A6C34878D82A}">
                    <a16:rowId xmlns:a16="http://schemas.microsoft.com/office/drawing/2014/main" val="1263080129"/>
                  </a:ext>
                </a:extLst>
              </a:tr>
              <a:tr h="424257">
                <a:tc>
                  <a:txBody>
                    <a:bodyPr/>
                    <a:lstStyle/>
                    <a:p>
                      <a:pPr marL="0" indent="0">
                        <a:buFont typeface="Arial" panose="020B0604020202020204" pitchFamily="34" charset="0"/>
                        <a:buNone/>
                      </a:pPr>
                      <a:r>
                        <a:rPr lang="en-US" sz="1100" b="1" i="0" u="none" strike="noStrike" kern="1200" baseline="0" dirty="0">
                          <a:solidFill>
                            <a:schemeClr val="tx1"/>
                          </a:solidFill>
                          <a:latin typeface="+mn-lt"/>
                          <a:ea typeface="Open Sans" panose="020B0606030504020204" pitchFamily="34" charset="0"/>
                          <a:cs typeface="Open Sans" panose="020B0606030504020204" pitchFamily="34" charset="0"/>
                        </a:rPr>
                        <a:t>Subject code change: </a:t>
                      </a: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PHYS 4360 3.00 is now ESSE 4360 3.00</a:t>
                      </a:r>
                      <a:endParaRPr lang="en-US" sz="1100" b="1" i="0" u="none" strike="noStrike" kern="1200" baseline="0" dirty="0">
                        <a:solidFill>
                          <a:schemeClr val="tx1"/>
                        </a:solidFill>
                        <a:latin typeface="+mn-lt"/>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819350948"/>
                  </a:ext>
                </a:extLst>
              </a:tr>
              <a:tr h="424257">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i="0" u="none" strike="noStrike" kern="1200" baseline="0" dirty="0">
                          <a:solidFill>
                            <a:schemeClr val="tx1"/>
                          </a:solidFill>
                          <a:latin typeface="+mn-lt"/>
                          <a:ea typeface="Open Sans" panose="020B0606030504020204" pitchFamily="34" charset="0"/>
                          <a:cs typeface="Open Sans" panose="020B0606030504020204" pitchFamily="34" charset="0"/>
                        </a:rPr>
                        <a:t>Subject code change: </a:t>
                      </a: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PHYS 4361 3.00 is now ESSE 4361 3.00</a:t>
                      </a:r>
                      <a:endParaRPr lang="en-US" sz="1100" b="1" i="0" u="none" strike="noStrike" kern="1200" baseline="0" dirty="0">
                        <a:solidFill>
                          <a:schemeClr val="tx1"/>
                        </a:solidFill>
                        <a:latin typeface="+mn-lt"/>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288305427"/>
                  </a:ext>
                </a:extLst>
              </a:tr>
              <a:tr h="424257">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i="0" u="none" strike="noStrike" kern="1200" baseline="0" dirty="0">
                          <a:solidFill>
                            <a:schemeClr val="tx1"/>
                          </a:solidFill>
                          <a:latin typeface="+mn-lt"/>
                          <a:ea typeface="Open Sans" panose="020B0606030504020204" pitchFamily="34" charset="0"/>
                          <a:cs typeface="Open Sans" panose="020B0606030504020204" pitchFamily="34" charset="0"/>
                        </a:rPr>
                        <a:t>Replacement: </a:t>
                      </a: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ESSE 4610 3.00 was replaced with ESSE 3670 3.00 in the 15.00 credit technical electives list.</a:t>
                      </a:r>
                    </a:p>
                  </a:txBody>
                  <a:tcPr anchor="ctr"/>
                </a:tc>
                <a:extLst>
                  <a:ext uri="{0D108BD9-81ED-4DB2-BD59-A6C34878D82A}">
                    <a16:rowId xmlns:a16="http://schemas.microsoft.com/office/drawing/2014/main" val="514088900"/>
                  </a:ext>
                </a:extLst>
              </a:tr>
              <a:tr h="2186553">
                <a:tc>
                  <a:txBody>
                    <a:bodyPr/>
                    <a:lstStyle/>
                    <a:p>
                      <a:pPr marL="0" indent="0">
                        <a:buFont typeface="Arial" panose="020B0604020202020204" pitchFamily="34" charset="0"/>
                        <a:buNone/>
                      </a:pP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After completing a two-year foundational curriculum, Space Science students must choose one of two options:</a:t>
                      </a:r>
                    </a:p>
                    <a:p>
                      <a:pPr marL="0" indent="0">
                        <a:buFont typeface="Arial" panose="020B0604020202020204" pitchFamily="34" charset="0"/>
                        <a:buNone/>
                      </a:pPr>
                      <a:endParaRPr lang="en-US" sz="1100" b="0" i="0" u="none" strike="noStrike" kern="1200" baseline="0" dirty="0">
                        <a:solidFill>
                          <a:schemeClr val="tx1"/>
                        </a:solidFill>
                        <a:latin typeface="+mn-lt"/>
                        <a:ea typeface="Open Sans" panose="020B0606030504020204" pitchFamily="34" charset="0"/>
                        <a:cs typeface="Open Sans" panose="020B0606030504020204" pitchFamily="34" charset="0"/>
                      </a:endParaRPr>
                    </a:p>
                    <a:p>
                      <a:pPr marL="457200" lvl="1" indent="0">
                        <a:buFont typeface="Arial" panose="020B0604020202020204" pitchFamily="34" charset="0"/>
                        <a:buNone/>
                      </a:pP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1. Focus on the observation of the earth and atmosphere from space (Lassonde School of Engineering)</a:t>
                      </a:r>
                    </a:p>
                    <a:p>
                      <a:pPr marL="628650" lvl="1" indent="-171450">
                        <a:buFont typeface="Arial" panose="020B0604020202020204" pitchFamily="34" charset="0"/>
                        <a:buChar char="•"/>
                      </a:pPr>
                      <a:endParaRPr lang="en-US" sz="1100" b="0" i="0" u="none" strike="noStrike" kern="1200" baseline="0" dirty="0">
                        <a:solidFill>
                          <a:schemeClr val="tx1"/>
                        </a:solidFill>
                        <a:latin typeface="+mn-lt"/>
                        <a:ea typeface="Open Sans" panose="020B0606030504020204" pitchFamily="34" charset="0"/>
                        <a:cs typeface="Open Sans" panose="020B0606030504020204" pitchFamily="34" charset="0"/>
                      </a:endParaRPr>
                    </a:p>
                    <a:p>
                      <a:pPr marL="914400" lvl="2" indent="0">
                        <a:buFont typeface="Arial" panose="020B0604020202020204" pitchFamily="34" charset="0"/>
                        <a:buNone/>
                      </a:pP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or</a:t>
                      </a:r>
                    </a:p>
                    <a:p>
                      <a:pPr marL="628650" lvl="1" indent="-171450">
                        <a:buFont typeface="Arial" panose="020B0604020202020204" pitchFamily="34" charset="0"/>
                        <a:buChar char="•"/>
                      </a:pPr>
                      <a:endParaRPr lang="en-US" sz="1100" b="0" i="0" u="none" strike="noStrike" kern="1200" baseline="0" dirty="0">
                        <a:solidFill>
                          <a:schemeClr val="tx1"/>
                        </a:solidFill>
                        <a:latin typeface="+mn-lt"/>
                        <a:ea typeface="Open Sans" panose="020B0606030504020204" pitchFamily="34" charset="0"/>
                        <a:cs typeface="Open Sans" panose="020B0606030504020204" pitchFamily="34" charset="0"/>
                      </a:endParaRPr>
                    </a:p>
                    <a:p>
                      <a:pPr marL="457200" lvl="1" indent="0">
                        <a:buFont typeface="Arial" panose="020B0604020202020204" pitchFamily="34" charset="0"/>
                        <a:buNone/>
                      </a:pP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2. Focus on space astronomy and space exploration (Faculty of Science)</a:t>
                      </a:r>
                    </a:p>
                    <a:p>
                      <a:pPr marL="0" indent="0">
                        <a:buFont typeface="Arial" panose="020B0604020202020204" pitchFamily="34" charset="0"/>
                        <a:buNone/>
                      </a:pPr>
                      <a:endParaRPr lang="en-US" sz="1100" b="0" i="0" u="none" strike="noStrike" kern="1200" baseline="0" dirty="0">
                        <a:solidFill>
                          <a:schemeClr val="tx1"/>
                        </a:solidFill>
                        <a:latin typeface="+mn-lt"/>
                        <a:ea typeface="Open Sans" panose="020B0606030504020204" pitchFamily="34" charset="0"/>
                        <a:cs typeface="Open Sans" panose="020B0606030504020204" pitchFamily="34" charset="0"/>
                      </a:endParaRPr>
                    </a:p>
                    <a:p>
                      <a:pPr marL="0" indent="0">
                        <a:buFont typeface="Arial" panose="020B0604020202020204" pitchFamily="34" charset="0"/>
                        <a:buNone/>
                      </a:pP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Students in good standing may </a:t>
                      </a: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hlinkClick r:id="rId2"/>
                        </a:rPr>
                        <a:t>transfer faculties</a:t>
                      </a: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 to follow the option of their choice.</a:t>
                      </a:r>
                    </a:p>
                  </a:txBody>
                  <a:tcPr anchor="ctr"/>
                </a:tc>
                <a:extLst>
                  <a:ext uri="{0D108BD9-81ED-4DB2-BD59-A6C34878D82A}">
                    <a16:rowId xmlns:a16="http://schemas.microsoft.com/office/drawing/2014/main" val="1482770312"/>
                  </a:ext>
                </a:extLst>
              </a:tr>
            </a:tbl>
          </a:graphicData>
        </a:graphic>
      </p:graphicFrame>
    </p:spTree>
    <p:extLst>
      <p:ext uri="{BB962C8B-B14F-4D97-AF65-F5344CB8AC3E}">
        <p14:creationId xmlns:p14="http://schemas.microsoft.com/office/powerpoint/2010/main" val="4021665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t>EARTH AND ATMOSPHERIC SCIENCE – </a:t>
            </a:r>
            <a:r>
              <a:rPr lang="en-US" dirty="0">
                <a:solidFill>
                  <a:srgbClr val="C00000"/>
                </a:solidFill>
              </a:rPr>
              <a:t>GEOMATICS SCIENCE</a:t>
            </a: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942249541"/>
              </p:ext>
            </p:extLst>
          </p:nvPr>
        </p:nvGraphicFramePr>
        <p:xfrm>
          <a:off x="518859" y="1252548"/>
          <a:ext cx="11030590" cy="2471726"/>
        </p:xfrm>
        <a:graphic>
          <a:graphicData uri="http://schemas.openxmlformats.org/drawingml/2006/table">
            <a:tbl>
              <a:tblPr firstRow="1" bandRow="1">
                <a:tableStyleId>{5FD0F851-EC5A-4D38-B0AD-8093EC10F338}</a:tableStyleId>
              </a:tblPr>
              <a:tblGrid>
                <a:gridCol w="11030590">
                  <a:extLst>
                    <a:ext uri="{9D8B030D-6E8A-4147-A177-3AD203B41FA5}">
                      <a16:colId xmlns:a16="http://schemas.microsoft.com/office/drawing/2014/main" val="2728972871"/>
                    </a:ext>
                  </a:extLst>
                </a:gridCol>
              </a:tblGrid>
              <a:tr h="618899">
                <a:tc>
                  <a:txBody>
                    <a:bodyPr/>
                    <a:lstStyle/>
                    <a:p>
                      <a:pPr algn="l"/>
                      <a:r>
                        <a:rPr lang="en-US" sz="1100" b="0" dirty="0">
                          <a:solidFill>
                            <a:schemeClr val="tx1"/>
                          </a:solidFill>
                          <a:latin typeface="+mn-lt"/>
                        </a:rPr>
                        <a:t>RECAP</a:t>
                      </a:r>
                    </a:p>
                  </a:txBody>
                  <a:tcPr anchor="ctr"/>
                </a:tc>
                <a:extLst>
                  <a:ext uri="{0D108BD9-81ED-4DB2-BD59-A6C34878D82A}">
                    <a16:rowId xmlns:a16="http://schemas.microsoft.com/office/drawing/2014/main" val="2122401029"/>
                  </a:ext>
                </a:extLst>
              </a:tr>
              <a:tr h="6176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dirty="0">
                          <a:solidFill>
                            <a:schemeClr val="tx1"/>
                          </a:solidFill>
                          <a:latin typeface="+mn-lt"/>
                        </a:rPr>
                        <a:t>Foundational Science (6.00 credits): </a:t>
                      </a:r>
                      <a:r>
                        <a:rPr lang="en-US" sz="1100" b="0" u="none" strike="noStrike" kern="1200" baseline="0" dirty="0">
                          <a:solidFill>
                            <a:schemeClr val="tx1"/>
                          </a:solidFill>
                          <a:latin typeface="+mn-lt"/>
                        </a:rPr>
                        <a:t>PHYS 1010 6.00 </a:t>
                      </a:r>
                      <a:r>
                        <a:rPr lang="en-US" sz="1100" b="1" u="none" strike="noStrike" kern="1200" baseline="0" dirty="0">
                          <a:solidFill>
                            <a:schemeClr val="tx1"/>
                          </a:solidFill>
                          <a:latin typeface="+mn-lt"/>
                        </a:rPr>
                        <a:t>or</a:t>
                      </a:r>
                      <a:r>
                        <a:rPr lang="en-US" sz="1100" b="0" u="none" strike="noStrike" kern="1200" baseline="0" dirty="0">
                          <a:solidFill>
                            <a:schemeClr val="tx1"/>
                          </a:solidFill>
                          <a:latin typeface="+mn-lt"/>
                        </a:rPr>
                        <a:t> both of PHYS 1011 3.00 and PHYS 1012 3.00</a:t>
                      </a:r>
                      <a:endParaRPr lang="en-US" sz="1100" b="0" i="0" u="none" strike="noStrike" kern="1200" baseline="0" dirty="0">
                        <a:solidFill>
                          <a:schemeClr val="tx1"/>
                        </a:solidFill>
                        <a:latin typeface="+mn-lt"/>
                        <a:ea typeface="+mn-ea"/>
                        <a:cs typeface="+mn-cs"/>
                      </a:endParaRPr>
                    </a:p>
                  </a:txBody>
                  <a:tcPr anchor="ctr"/>
                </a:tc>
                <a:extLst>
                  <a:ext uri="{0D108BD9-81ED-4DB2-BD59-A6C34878D82A}">
                    <a16:rowId xmlns:a16="http://schemas.microsoft.com/office/drawing/2014/main" val="819350948"/>
                  </a:ext>
                </a:extLst>
              </a:tr>
              <a:tr h="617609">
                <a:tc>
                  <a:txBody>
                    <a:bodyPr/>
                    <a:lstStyle/>
                    <a:p>
                      <a:pPr marL="0" indent="0" algn="l">
                        <a:buFont typeface="Arial" panose="020B0604020202020204" pitchFamily="34" charset="0"/>
                        <a:buNone/>
                      </a:pPr>
                      <a:r>
                        <a:rPr lang="en-US" sz="1100" b="1" i="0" u="none" strike="noStrike" kern="1200" baseline="0" dirty="0">
                          <a:solidFill>
                            <a:schemeClr val="tx1"/>
                          </a:solidFill>
                          <a:latin typeface="+mn-lt"/>
                          <a:ea typeface="Open Sans" panose="020B0606030504020204" pitchFamily="34" charset="0"/>
                          <a:cs typeface="Open Sans" panose="020B0606030504020204" pitchFamily="34" charset="0"/>
                        </a:rPr>
                        <a:t>Replacement: </a:t>
                      </a: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ESSE 3620 3.00 was replaced with ESSE 2640 3.00.</a:t>
                      </a:r>
                    </a:p>
                  </a:txBody>
                  <a:tcPr marL="68580" marR="68580" marT="0" marB="0" anchor="ctr"/>
                </a:tc>
                <a:extLst>
                  <a:ext uri="{0D108BD9-81ED-4DB2-BD59-A6C34878D82A}">
                    <a16:rowId xmlns:a16="http://schemas.microsoft.com/office/drawing/2014/main" val="3288305427"/>
                  </a:ext>
                </a:extLst>
              </a:tr>
              <a:tr h="61760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100" b="1" i="0" u="none" strike="noStrike" kern="1200" baseline="0" dirty="0">
                          <a:solidFill>
                            <a:schemeClr val="tx1"/>
                          </a:solidFill>
                          <a:latin typeface="+mn-lt"/>
                          <a:ea typeface="Open Sans" panose="020B0606030504020204" pitchFamily="34" charset="0"/>
                          <a:cs typeface="Open Sans" panose="020B0606030504020204" pitchFamily="34" charset="0"/>
                        </a:rPr>
                        <a:t>Replacement: </a:t>
                      </a:r>
                      <a:r>
                        <a:rPr lang="en-US" sz="1100" b="0" i="0" u="none" strike="noStrike" kern="1200" baseline="0" dirty="0">
                          <a:solidFill>
                            <a:schemeClr val="tx1"/>
                          </a:solidFill>
                          <a:latin typeface="+mn-lt"/>
                          <a:ea typeface="Open Sans" panose="020B0606030504020204" pitchFamily="34" charset="0"/>
                          <a:cs typeface="Open Sans" panose="020B0606030504020204" pitchFamily="34" charset="0"/>
                        </a:rPr>
                        <a:t>ESSE 4610 3.00 was replaced with ESSE 3670 3.00</a:t>
                      </a:r>
                      <a:r>
                        <a:rPr lang="en-US" sz="1100" b="0" i="0" u="none" strike="noStrike" kern="1200" baseline="0" dirty="0">
                          <a:solidFill>
                            <a:schemeClr val="tx1"/>
                          </a:solidFill>
                          <a:latin typeface="+mn-lt"/>
                          <a:ea typeface="+mn-ea"/>
                          <a:cs typeface="+mn-cs"/>
                        </a:rPr>
                        <a:t>.</a:t>
                      </a:r>
                    </a:p>
                  </a:txBody>
                  <a:tcPr marL="68580" marR="68580" marT="0" marB="0" anchor="ctr"/>
                </a:tc>
                <a:extLst>
                  <a:ext uri="{0D108BD9-81ED-4DB2-BD59-A6C34878D82A}">
                    <a16:rowId xmlns:a16="http://schemas.microsoft.com/office/drawing/2014/main" val="1664632736"/>
                  </a:ext>
                </a:extLst>
              </a:tr>
            </a:tbl>
          </a:graphicData>
        </a:graphic>
      </p:graphicFrame>
    </p:spTree>
    <p:extLst>
      <p:ext uri="{BB962C8B-B14F-4D97-AF65-F5344CB8AC3E}">
        <p14:creationId xmlns:p14="http://schemas.microsoft.com/office/powerpoint/2010/main" val="1287346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91E94F5D-8F66-4AEC-B3E8-6D39DF1C7FA4}"/>
              </a:ext>
            </a:extLst>
          </p:cNvPr>
          <p:cNvPicPr>
            <a:picLocks noGrp="1" noChangeAspect="1"/>
          </p:cNvPicPr>
          <p:nvPr>
            <p:ph type="pic" sz="quarter" idx="15"/>
          </p:nvPr>
        </p:nvPicPr>
        <p:blipFill>
          <a:blip r:embed="rId3"/>
          <a:srcRect l="20640" r="20640"/>
          <a:stretch/>
        </p:blipFill>
        <p:spPr>
          <a:xfrm>
            <a:off x="177799" y="178129"/>
            <a:ext cx="5740401" cy="6511595"/>
          </a:xfrm>
        </p:spPr>
      </p:pic>
      <p:sp>
        <p:nvSpPr>
          <p:cNvPr id="5" name="Content Placeholder 4">
            <a:extLst>
              <a:ext uri="{FF2B5EF4-FFF2-40B4-BE49-F238E27FC236}">
                <a16:creationId xmlns:a16="http://schemas.microsoft.com/office/drawing/2014/main" id="{B0BC8935-0DAC-49BD-94AD-FB1E5E0477C2}"/>
              </a:ext>
            </a:extLst>
          </p:cNvPr>
          <p:cNvSpPr txBox="1">
            <a:spLocks/>
          </p:cNvSpPr>
          <p:nvPr/>
        </p:nvSpPr>
        <p:spPr>
          <a:xfrm>
            <a:off x="6427710" y="1089025"/>
            <a:ext cx="5336398" cy="4968875"/>
          </a:xfrm>
          <a:prstGeom prst="rect">
            <a:avLst/>
          </a:prstGeom>
        </p:spPr>
        <p:txBody>
          <a:bodyPr vert="horz" lIns="0" tIns="90000" rIns="0" bIns="90000" rtlCol="0" anchor="ctr">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accent2"/>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1"/>
              </a:buClr>
              <a:buFont typeface="Arial" panose="020B0604020202020204" pitchFamily="34" charset="0"/>
              <a:buChar char="•"/>
              <a:defRPr sz="1600" b="0" i="0" kern="1200" cap="none" spc="30" baseline="0">
                <a:solidFill>
                  <a:schemeClr val="accent2"/>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1"/>
                </a:solidFill>
                <a:latin typeface="IBM Plex Sans SemiBo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accent2"/>
                </a:solidFill>
                <a:latin typeface="IBM Plex Sans SemiBo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accent2"/>
                </a:solidFill>
                <a:latin typeface="IBM Plex Sans ExtraLight" panose="020B0303050203000203" pitchFamily="34" charset="0"/>
                <a:ea typeface="+mn-ea"/>
                <a:cs typeface="+mn-cs"/>
              </a:defRPr>
            </a:lvl6pPr>
            <a:lvl7pPr marL="0" indent="0" algn="l" defTabSz="914400" rtl="0" eaLnBrk="1" latinLnBrk="0" hangingPunct="1">
              <a:lnSpc>
                <a:spcPct val="100000"/>
              </a:lnSpc>
              <a:spcBef>
                <a:spcPts val="0"/>
              </a:spcBef>
              <a:spcAft>
                <a:spcPts val="300"/>
              </a:spcAft>
              <a:buFont typeface="Arial" panose="020B0604020202020204" pitchFamily="34" charset="0"/>
              <a:buNone/>
              <a:defRPr sz="1400" b="0" i="0" kern="1200">
                <a:solidFill>
                  <a:schemeClr val="tx1"/>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accent2"/>
                </a:solidFill>
                <a:latin typeface="IBM Plex Serif Mediu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accent2"/>
                </a:solidFill>
                <a:latin typeface="IBM Plex Serif ExtraLight" panose="02060303050406000203" pitchFamily="18" charset="77"/>
                <a:ea typeface="+mn-ea"/>
                <a:cs typeface="+mn-cs"/>
              </a:defRPr>
            </a:lvl9pPr>
          </a:lstStyle>
          <a:p>
            <a:pPr marL="215900" marR="0" lvl="1" indent="-215900" algn="l" defTabSz="914400" rtl="0" eaLnBrk="1" fontAlgn="auto" latinLnBrk="0" hangingPunct="1">
              <a:lnSpc>
                <a:spcPct val="100000"/>
              </a:lnSpc>
              <a:spcBef>
                <a:spcPts val="0"/>
              </a:spcBef>
              <a:spcAft>
                <a:spcPts val="0"/>
              </a:spcAft>
              <a:buClrTx/>
              <a:buSzTx/>
              <a:buFontTx/>
              <a:buBlip>
                <a:blip r:embed="rId4"/>
              </a:buBlip>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Geomatics:</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The discipline concerned with the collection, distribution, storage, analysis, processing, and presentation of geographic data or geographic information [ISO/TC 211].</a:t>
            </a:r>
          </a:p>
          <a:p>
            <a:pPr marL="215900" marR="0" lvl="1" indent="-215900" algn="l" defTabSz="914400" rtl="0" eaLnBrk="1" fontAlgn="auto" latinLnBrk="0" hangingPunct="1">
              <a:lnSpc>
                <a:spcPct val="100000"/>
              </a:lnSpc>
              <a:spcBef>
                <a:spcPts val="0"/>
              </a:spcBef>
              <a:spcAft>
                <a:spcPts val="0"/>
              </a:spcAft>
              <a:buClrTx/>
              <a:buSzTx/>
              <a:buFontTx/>
              <a:buBlip>
                <a:blip r:embed="rId4"/>
              </a:buBlip>
              <a:tabLst/>
              <a:defRPr/>
            </a:pPr>
            <a:endParaRPr kumimoji="0" lang="en-US" sz="1200" b="0" i="0" u="none" strike="noStrike" kern="1200" cap="none" spc="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endParaRPr>
          </a:p>
          <a:p>
            <a:pPr marL="215900" marR="0" lvl="1" indent="-215900" algn="l" defTabSz="914400" rtl="0" eaLnBrk="1" fontAlgn="auto" latinLnBrk="0" hangingPunct="1">
              <a:lnSpc>
                <a:spcPct val="100000"/>
              </a:lnSpc>
              <a:spcBef>
                <a:spcPts val="0"/>
              </a:spcBef>
              <a:spcAft>
                <a:spcPts val="0"/>
              </a:spcAft>
              <a:buClrTx/>
              <a:buSzTx/>
              <a:buFontTx/>
              <a:buBlip>
                <a:blip r:embed="rId4"/>
              </a:buBlip>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Geomatics Engineering:</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An engineering discipline that deals with the acquisition, analysis and management of spatially referenced data that identifies locations.</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Involved in a wide array of information gathering activities that begin with the design and implementation of the data generation (hardware and software) systems themselves, and facilitates both application, research and management activities.</a:t>
            </a:r>
          </a:p>
          <a:p>
            <a:pPr marL="216000" marR="0" lvl="2"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kumimoji="0" lang="en-US" sz="1200" b="0" i="0" u="none" strike="noStrike" kern="1200" cap="none" spc="3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endParaRPr>
          </a:p>
          <a:p>
            <a:pPr marL="215900" marR="0" lvl="1" indent="-215900" algn="l" defTabSz="914400" rtl="0" eaLnBrk="1" fontAlgn="auto" latinLnBrk="0" hangingPunct="1">
              <a:lnSpc>
                <a:spcPct val="100000"/>
              </a:lnSpc>
              <a:spcBef>
                <a:spcPts val="0"/>
              </a:spcBef>
              <a:spcAft>
                <a:spcPts val="0"/>
              </a:spcAft>
              <a:buClrTx/>
              <a:buSzTx/>
              <a:buFontTx/>
              <a:buBlip>
                <a:blip r:embed="rId4"/>
              </a:buBlip>
              <a:tabLst/>
              <a:defRPr/>
            </a:pPr>
            <a:r>
              <a:rPr kumimoji="0" lang="en-US" sz="1200" b="1" i="0" u="none" strike="noStrike" kern="1200" cap="none" spc="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Career prospects:</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Software/hardware/system development in high tech</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Licensed Land Surveyors</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rPr>
              <a:t>Specialist in spatial (information) analysis </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lumMod val="85000"/>
                  <a:lumOff val="15000"/>
                </a:srgbClr>
              </a:solidFill>
              <a:effectLst/>
              <a:uLnTx/>
              <a:uFillTx/>
              <a:latin typeface="IBM Plex Sans Light" panose="020F0502020204030204"/>
              <a:ea typeface="Roboto Thin" pitchFamily="2" charset="0"/>
              <a:cs typeface="+mn-cs"/>
            </a:endParaRPr>
          </a:p>
          <a:p>
            <a:pPr marL="215900" marR="0" lvl="1" indent="-215900" algn="l" defTabSz="914400" rtl="0" eaLnBrk="1" fontAlgn="auto" latinLnBrk="0" hangingPunct="1">
              <a:lnSpc>
                <a:spcPct val="100000"/>
              </a:lnSpc>
              <a:spcBef>
                <a:spcPts val="0"/>
              </a:spcBef>
              <a:spcAft>
                <a:spcPts val="0"/>
              </a:spcAft>
              <a:buClrTx/>
              <a:buSzTx/>
              <a:buFontTx/>
              <a:buBlip>
                <a:blip r:embed="rId4"/>
              </a:buBlip>
              <a:tabLst/>
              <a:defRPr/>
            </a:pPr>
            <a:r>
              <a:rPr kumimoji="0" lang="en-US" sz="1200" b="1" i="0" u="none" strike="noStrike" kern="1200" cap="none" spc="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rPr>
              <a:t>Professional bodies:</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5"/>
              </a:rPr>
              <a:t>Professional Engineers Ontario (PEO)</a:t>
            </a:r>
            <a:r>
              <a:rPr kumimoji="0" lang="en-US" sz="1200" b="0" i="0" u="none" strike="noStrike" kern="1200" cap="none" spc="3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rPr>
              <a:t> </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6"/>
              </a:rPr>
              <a:t>Association of Ontario Land Surveyors (AOLS)</a:t>
            </a:r>
            <a:r>
              <a:rPr kumimoji="0" lang="en-US" sz="1200" b="0" i="0" u="none" strike="noStrike" kern="1200" cap="none" spc="3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rPr>
              <a:t> </a:t>
            </a:r>
          </a:p>
          <a:p>
            <a:pPr marL="429750" marR="0" lvl="2" indent="-213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200" b="0" i="0" u="none" strike="noStrike" kern="1200" cap="none" spc="3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7"/>
              </a:rPr>
              <a:t>Canadian Board of Examiners for Professional Surveyors (CBEPS)</a:t>
            </a:r>
            <a:endParaRPr kumimoji="0" lang="en-US" sz="1200" b="0" i="0" u="none" strike="noStrike" kern="1200" cap="none" spc="3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endParaRPr>
          </a:p>
          <a:p>
            <a:pPr marL="215900" marR="0" lvl="1" indent="-215900" algn="l" defTabSz="914400" rtl="0" eaLnBrk="1" fontAlgn="auto" latinLnBrk="0" hangingPunct="1">
              <a:lnSpc>
                <a:spcPct val="100000"/>
              </a:lnSpc>
              <a:spcBef>
                <a:spcPts val="0"/>
              </a:spcBef>
              <a:spcAft>
                <a:spcPts val="0"/>
              </a:spcAft>
              <a:buClrTx/>
              <a:buSzTx/>
              <a:buFontTx/>
              <a:buBlip>
                <a:blip r:embed="rId4"/>
              </a:buBlip>
              <a:tabLst/>
              <a:defRPr/>
            </a:pPr>
            <a:r>
              <a:rPr kumimoji="0" lang="en-US" sz="1200" b="1" i="0" u="none" strike="noStrike" kern="1200" cap="none" spc="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rPr>
              <a:t>Explore local companies:</a:t>
            </a:r>
            <a:endParaRPr kumimoji="0" lang="en-CA" sz="1200" b="0" i="0" u="none" strike="noStrike" kern="1200" cap="none" spc="0" normalizeH="0" baseline="0" noProof="0" dirty="0">
              <a:ln>
                <a:noFill/>
              </a:ln>
              <a:solidFill>
                <a:srgbClr val="993366"/>
              </a:solidFill>
              <a:effectLst/>
              <a:uLnTx/>
              <a:uFillTx/>
              <a:latin typeface="IBM Plex Sans Light" panose="020F0502020204030204"/>
              <a:ea typeface="Roboto Thin" pitchFamily="2" charset="0"/>
              <a:cs typeface="+mn-cs"/>
            </a:endParaRPr>
          </a:p>
          <a:p>
            <a:pPr marL="4445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8"/>
              </a:rPr>
              <a:t>Applanix</a:t>
            </a:r>
            <a:r>
              <a:rPr kumimoji="0" lang="en-CA" sz="1200" b="0" i="0" u="none" strike="noStrike" kern="1200" cap="none" spc="0" normalizeH="0" baseline="0" noProof="0" dirty="0">
                <a:ln>
                  <a:noFill/>
                </a:ln>
                <a:solidFill>
                  <a:srgbClr val="993366"/>
                </a:solidFill>
                <a:effectLst/>
                <a:uLnTx/>
                <a:uFillTx/>
                <a:latin typeface="IBM Plex Sans Light" panose="020F0502020204030204"/>
                <a:ea typeface="Roboto Thin" pitchFamily="2" charset="0"/>
                <a:cs typeface="+mn-cs"/>
              </a:rPr>
              <a:t>, </a:t>
            </a:r>
            <a:r>
              <a:rPr kumimoji="0" lang="en-US" sz="1200" b="0" i="0" u="none" strike="noStrike" kern="1200" cap="none" spc="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9"/>
              </a:rPr>
              <a:t>PCI Geomatics</a:t>
            </a:r>
            <a:r>
              <a:rPr kumimoji="0" lang="en-CA" sz="1200" b="0" i="0" u="none" strike="noStrike" kern="1200" cap="none" spc="0" normalizeH="0" baseline="0" noProof="0" dirty="0">
                <a:ln>
                  <a:noFill/>
                </a:ln>
                <a:solidFill>
                  <a:srgbClr val="993366"/>
                </a:solidFill>
                <a:effectLst/>
                <a:uLnTx/>
                <a:uFillTx/>
                <a:latin typeface="IBM Plex Sans Light" panose="020F0502020204030204"/>
                <a:ea typeface="Roboto Thin" pitchFamily="2" charset="0"/>
                <a:cs typeface="+mn-cs"/>
              </a:rPr>
              <a:t>, </a:t>
            </a:r>
            <a:r>
              <a:rPr kumimoji="0" lang="en-US" sz="1200" b="0" i="0" u="none" strike="noStrike" kern="1200" cap="none" spc="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10"/>
              </a:rPr>
              <a:t>Teledyne </a:t>
            </a:r>
            <a:r>
              <a:rPr kumimoji="0" lang="en-US" sz="1200" b="0" i="0" u="none" strike="noStrike" kern="1200" cap="none" spc="0" normalizeH="0" baseline="0" noProof="0" dirty="0" err="1">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10"/>
              </a:rPr>
              <a:t>Optech</a:t>
            </a:r>
            <a:r>
              <a:rPr kumimoji="0" lang="en-CA" sz="1200" b="0" i="0" u="none" strike="noStrike" kern="1200" cap="none" spc="0" normalizeH="0" baseline="0" noProof="0" dirty="0">
                <a:ln>
                  <a:noFill/>
                </a:ln>
                <a:solidFill>
                  <a:srgbClr val="993366"/>
                </a:solidFill>
                <a:effectLst/>
                <a:uLnTx/>
                <a:uFillTx/>
                <a:latin typeface="IBM Plex Sans Light" panose="020F0502020204030204"/>
                <a:ea typeface="Roboto Thin" pitchFamily="2" charset="0"/>
                <a:cs typeface="+mn-cs"/>
              </a:rPr>
              <a:t>, </a:t>
            </a:r>
            <a:r>
              <a:rPr kumimoji="0" lang="en-US" sz="1200" b="0" i="0" u="none" strike="noStrike" kern="1200" cap="none" spc="0" normalizeH="0" baseline="0" noProof="0" dirty="0">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11"/>
              </a:rPr>
              <a:t>J.D. Barnes Limited</a:t>
            </a:r>
            <a:r>
              <a:rPr kumimoji="0" lang="en-CA" sz="1200" b="0" i="0" u="none" strike="noStrike" kern="1200" cap="none" spc="0" normalizeH="0" baseline="0" noProof="0" dirty="0">
                <a:ln>
                  <a:noFill/>
                </a:ln>
                <a:solidFill>
                  <a:srgbClr val="993366"/>
                </a:solidFill>
                <a:effectLst/>
                <a:uLnTx/>
                <a:uFillTx/>
                <a:latin typeface="IBM Plex Sans Light" panose="020F0502020204030204"/>
                <a:ea typeface="Roboto Thin" pitchFamily="2" charset="0"/>
                <a:cs typeface="+mn-cs"/>
              </a:rPr>
              <a:t>, </a:t>
            </a:r>
            <a:r>
              <a:rPr kumimoji="0" lang="en-US" sz="1200" b="0" i="0" u="none" strike="noStrike" kern="1200" cap="none" spc="0" normalizeH="0" baseline="0" noProof="0" dirty="0" err="1">
                <a:ln>
                  <a:noFill/>
                </a:ln>
                <a:solidFill>
                  <a:srgbClr val="000000"/>
                </a:solidFill>
                <a:effectLst/>
                <a:uLnTx/>
                <a:uFillTx/>
                <a:latin typeface="IBM Plex Sans Light" panose="020F0502020204030204"/>
                <a:ea typeface="Open Sans" panose="020B0606030504020204" pitchFamily="34" charset="0"/>
                <a:cs typeface="Open Sans" panose="020B0606030504020204" pitchFamily="34" charset="0"/>
                <a:hlinkClick r:id="rId12"/>
              </a:rPr>
              <a:t>Cansel</a:t>
            </a:r>
            <a:endParaRPr kumimoji="0" lang="en-CA" sz="1200" b="0" i="0" u="none" strike="noStrike" kern="1200" cap="none" spc="0" normalizeH="0" baseline="0" noProof="0" dirty="0">
              <a:ln>
                <a:noFill/>
              </a:ln>
              <a:solidFill>
                <a:srgbClr val="993366"/>
              </a:solidFill>
              <a:effectLst/>
              <a:uLnTx/>
              <a:uFillTx/>
              <a:latin typeface="IBM Plex Sans Light" panose="020F0502020204030204"/>
              <a:ea typeface="Roboto Thin" pitchFamily="2" charset="0"/>
              <a:cs typeface="+mn-cs"/>
            </a:endParaRPr>
          </a:p>
        </p:txBody>
      </p:sp>
      <p:sp>
        <p:nvSpPr>
          <p:cNvPr id="6" name="Title 3">
            <a:extLst>
              <a:ext uri="{FF2B5EF4-FFF2-40B4-BE49-F238E27FC236}">
                <a16:creationId xmlns:a16="http://schemas.microsoft.com/office/drawing/2014/main" id="{B2EF82D2-AEA8-4437-AD08-BB87F4993DEA}"/>
              </a:ext>
            </a:extLst>
          </p:cNvPr>
          <p:cNvSpPr txBox="1">
            <a:spLocks/>
          </p:cNvSpPr>
          <p:nvPr/>
        </p:nvSpPr>
        <p:spPr>
          <a:xfrm>
            <a:off x="6351510" y="440100"/>
            <a:ext cx="7197753" cy="720000"/>
          </a:xfrm>
          <a:prstGeom prst="rect">
            <a:avLst/>
          </a:prstGeom>
        </p:spPr>
        <p:txBody>
          <a:bodyPr/>
          <a:lstStyle>
            <a:lvl1pPr algn="l" defTabSz="914400" rtl="0" eaLnBrk="1" latinLnBrk="0" hangingPunct="1">
              <a:lnSpc>
                <a:spcPct val="85000"/>
              </a:lnSpc>
              <a:spcBef>
                <a:spcPct val="0"/>
              </a:spcBef>
              <a:buNone/>
              <a:defRPr sz="2800" b="1" i="0" kern="1200">
                <a:solidFill>
                  <a:schemeClr val="accent1"/>
                </a:solidFill>
                <a:latin typeface="IBM Plex Sans SemiBold" panose="020B0503050203000203" pitchFamily="34" charset="0"/>
                <a:ea typeface="Roboto Thin" pitchFamily="2" charset="0"/>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IBM Plex Sans SemiBold" panose="020B0503050203000203" pitchFamily="34" charset="0"/>
                <a:ea typeface="Roboto Thin" pitchFamily="2" charset="0"/>
                <a:cs typeface="+mj-cs"/>
              </a:rPr>
              <a:t>GEOMATICS AT A GLANCE</a:t>
            </a:r>
            <a:endParaRPr kumimoji="0" lang="en-US" sz="2800" b="1" i="0" u="none" strike="noStrike" kern="1200" cap="none" spc="0" normalizeH="0" baseline="0" noProof="0" dirty="0">
              <a:ln>
                <a:noFill/>
              </a:ln>
              <a:solidFill>
                <a:srgbClr val="000000"/>
              </a:solidFill>
              <a:effectLst/>
              <a:uLnTx/>
              <a:uFillTx/>
              <a:latin typeface="IBM Plex Sans SemiBold" panose="020B0503050203000203" pitchFamily="34" charset="0"/>
              <a:ea typeface="Roboto Thin" pitchFamily="2" charset="0"/>
              <a:cs typeface="+mj-cs"/>
            </a:endParaRPr>
          </a:p>
        </p:txBody>
      </p:sp>
    </p:spTree>
    <p:extLst>
      <p:ext uri="{BB962C8B-B14F-4D97-AF65-F5344CB8AC3E}">
        <p14:creationId xmlns:p14="http://schemas.microsoft.com/office/powerpoint/2010/main" val="3236686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latin typeface="IBM Plex Sans SemiBold"/>
                <a:ea typeface="Roboto Thin"/>
              </a:rPr>
              <a:t>EARTH AND ATMOSPHERIC SCIENCE</a:t>
            </a:r>
            <a:endParaRPr lang="en-US" dirty="0">
              <a:solidFill>
                <a:srgbClr val="C00000"/>
              </a:solidFill>
            </a:endParaRP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2780921108"/>
              </p:ext>
            </p:extLst>
          </p:nvPr>
        </p:nvGraphicFramePr>
        <p:xfrm>
          <a:off x="518859" y="1243024"/>
          <a:ext cx="11161239" cy="5034203"/>
        </p:xfrm>
        <a:graphic>
          <a:graphicData uri="http://schemas.openxmlformats.org/drawingml/2006/table">
            <a:tbl>
              <a:tblPr firstRow="1" bandRow="1">
                <a:tableStyleId>{5FD0F851-EC5A-4D38-B0AD-8093EC10F338}</a:tableStyleId>
              </a:tblPr>
              <a:tblGrid>
                <a:gridCol w="11161239">
                  <a:extLst>
                    <a:ext uri="{9D8B030D-6E8A-4147-A177-3AD203B41FA5}">
                      <a16:colId xmlns:a16="http://schemas.microsoft.com/office/drawing/2014/main" val="2728972871"/>
                    </a:ext>
                  </a:extLst>
                </a:gridCol>
              </a:tblGrid>
              <a:tr h="596979">
                <a:tc>
                  <a:txBody>
                    <a:bodyPr/>
                    <a:lstStyle/>
                    <a:p>
                      <a:pPr algn="l"/>
                      <a:r>
                        <a:rPr lang="en-US" sz="1100" b="0" dirty="0">
                          <a:solidFill>
                            <a:srgbClr val="C00000"/>
                          </a:solidFill>
                          <a:latin typeface="+mn-lt"/>
                        </a:rPr>
                        <a:t>NEW</a:t>
                      </a:r>
                    </a:p>
                  </a:txBody>
                  <a:tcPr anchor="ctr"/>
                </a:tc>
                <a:extLst>
                  <a:ext uri="{0D108BD9-81ED-4DB2-BD59-A6C34878D82A}">
                    <a16:rowId xmlns:a16="http://schemas.microsoft.com/office/drawing/2014/main" val="2122401029"/>
                  </a:ext>
                </a:extLst>
              </a:tr>
              <a:tr h="4437224">
                <a:tc>
                  <a:txBody>
                    <a:bodyPr/>
                    <a:lstStyle/>
                    <a:p>
                      <a:r>
                        <a:rPr lang="en-CA" sz="1100" b="1" dirty="0"/>
                        <a:t>The following courses will not be offered in Fall/Winter 2026-2027</a:t>
                      </a:r>
                      <a:r>
                        <a:rPr lang="en-CA" sz="1100" dirty="0"/>
                        <a:t>:</a:t>
                      </a:r>
                    </a:p>
                    <a:p>
                      <a:r>
                        <a:rPr lang="en-CA" sz="1100" dirty="0"/>
                        <a:t> </a:t>
                      </a:r>
                    </a:p>
                    <a:p>
                      <a:pPr marL="171450" indent="-171450">
                        <a:buFont typeface="Arial" panose="020B0604020202020204" pitchFamily="34" charset="0"/>
                        <a:buChar char="•"/>
                      </a:pPr>
                      <a:r>
                        <a:rPr lang="en-CA" sz="1100" dirty="0"/>
                        <a:t>ESSE 4130 (Atmospheric Dynamics II)</a:t>
                      </a:r>
                    </a:p>
                    <a:p>
                      <a:pPr marL="171450" indent="-171450">
                        <a:buFont typeface="Arial" panose="020B0604020202020204" pitchFamily="34" charset="0"/>
                        <a:buChar char="•"/>
                      </a:pPr>
                      <a:r>
                        <a:rPr lang="en-CA" sz="1100" dirty="0"/>
                        <a:t>ESSE 4230 (Remote Sensing of the Atmosphere)</a:t>
                      </a:r>
                    </a:p>
                    <a:p>
                      <a:r>
                        <a:rPr lang="en-CA" sz="1100" dirty="0"/>
                        <a:t> </a:t>
                      </a:r>
                    </a:p>
                    <a:p>
                      <a:r>
                        <a:rPr lang="en-CA" sz="1100" b="1" dirty="0"/>
                        <a:t>The following courses will be offered in Fall/Winter 2026-2027 (</a:t>
                      </a:r>
                      <a:r>
                        <a:rPr lang="en-CA" sz="1100" b="1" i="1" dirty="0">
                          <a:solidFill>
                            <a:srgbClr val="C00000"/>
                          </a:solidFill>
                        </a:rPr>
                        <a:t>but won't be offered in Fall/Winter 2027-2028</a:t>
                      </a:r>
                      <a:r>
                        <a:rPr lang="en-CA" sz="1100" b="1" dirty="0"/>
                        <a:t>):</a:t>
                      </a:r>
                      <a:endParaRPr lang="en-CA" sz="1100" dirty="0"/>
                    </a:p>
                    <a:p>
                      <a:r>
                        <a:rPr lang="en-CA" sz="1100" dirty="0"/>
                        <a:t> </a:t>
                      </a:r>
                    </a:p>
                    <a:p>
                      <a:pPr marL="171450" indent="-171450">
                        <a:buFont typeface="Arial" panose="020B0604020202020204" pitchFamily="34" charset="0"/>
                        <a:buChar char="•"/>
                      </a:pPr>
                      <a:r>
                        <a:rPr lang="en-CA" sz="1100" dirty="0"/>
                        <a:t>ESSE 4050 (Synoptic Meteorology I)</a:t>
                      </a:r>
                    </a:p>
                    <a:p>
                      <a:pPr marL="171450" indent="-171450">
                        <a:buFont typeface="Arial" panose="020B0604020202020204" pitchFamily="34" charset="0"/>
                        <a:buChar char="•"/>
                      </a:pPr>
                      <a:r>
                        <a:rPr lang="en-CA" sz="1100" dirty="0"/>
                        <a:t>ESSE 4050 (Synoptic Meteorology II)</a:t>
                      </a:r>
                    </a:p>
                    <a:p>
                      <a:pPr marL="171450" indent="-171450">
                        <a:buFont typeface="Arial" panose="020B0604020202020204" pitchFamily="34" charset="0"/>
                        <a:buChar char="•"/>
                      </a:pPr>
                      <a:r>
                        <a:rPr lang="en-CA" sz="1100" dirty="0"/>
                        <a:t>ESSE 4140 (Numerical Weather Prediction)</a:t>
                      </a:r>
                    </a:p>
                    <a:p>
                      <a:r>
                        <a:rPr lang="en-CA" sz="1100" dirty="0"/>
                        <a:t>  </a:t>
                      </a:r>
                    </a:p>
                    <a:p>
                      <a:r>
                        <a:rPr lang="en-CA" sz="1100" i="0" dirty="0"/>
                        <a:t>3rd  and 4th year Atmospheric Science students need to take Synoptic I and II and NWP as they will NOT be offered in FW2027-28. If you don't take these 3 courses in Fall/Winter 2026-2027, your graduation will be delayed until after their next offering Fall/Winter 2028-2029. </a:t>
                      </a:r>
                    </a:p>
                    <a:p>
                      <a:r>
                        <a:rPr lang="en-CA" sz="1100" dirty="0"/>
                        <a:t> </a:t>
                      </a:r>
                    </a:p>
                    <a:p>
                      <a:r>
                        <a:rPr lang="en-CA" sz="1100" b="1" dirty="0"/>
                        <a:t>For EATS students in Specialized Honours Atmospheric Science:</a:t>
                      </a:r>
                    </a:p>
                    <a:p>
                      <a:r>
                        <a:rPr lang="en-CA" sz="1100" dirty="0"/>
                        <a:t> </a:t>
                      </a:r>
                    </a:p>
                    <a:p>
                      <a:r>
                        <a:rPr lang="en-CA" sz="1100" i="0" dirty="0"/>
                        <a:t>Geography does not regularly offer GEOG 2400, GEOG  2401, GEOG 2402, and many if not all the 4th year courses in the Atmospheric Science elective list. If you can find one of these electives being offered (e.g. GEOG 2401 or GEOG 4310), you're welcome to take it. If not, the following electives would be acceptable in their place:</a:t>
                      </a:r>
                    </a:p>
                    <a:p>
                      <a:r>
                        <a:rPr lang="en-CA" sz="1100" dirty="0"/>
                        <a:t> </a:t>
                      </a:r>
                    </a:p>
                    <a:p>
                      <a:pPr marL="171450" indent="-171450">
                        <a:buFont typeface="Arial" panose="020B0604020202020204" pitchFamily="34" charset="0"/>
                        <a:buChar char="•"/>
                      </a:pPr>
                      <a:r>
                        <a:rPr lang="en-CA" sz="1100" dirty="0"/>
                        <a:t>EU/ENVS 3400 Climate Change Science &amp; Policy</a:t>
                      </a:r>
                    </a:p>
                    <a:p>
                      <a:pPr marL="171450" indent="-171450">
                        <a:buFont typeface="Arial" panose="020B0604020202020204" pitchFamily="34" charset="0"/>
                        <a:buChar char="•"/>
                      </a:pPr>
                      <a:r>
                        <a:rPr lang="en-CA" sz="1100" dirty="0"/>
                        <a:t>EU/ENVS 3430 Environmental  Assessment</a:t>
                      </a:r>
                    </a:p>
                  </a:txBody>
                  <a:tcPr marL="68580" marR="68580" marT="0" marB="0" anchor="ctr"/>
                </a:tc>
                <a:extLst>
                  <a:ext uri="{0D108BD9-81ED-4DB2-BD59-A6C34878D82A}">
                    <a16:rowId xmlns:a16="http://schemas.microsoft.com/office/drawing/2014/main" val="3243398178"/>
                  </a:ext>
                </a:extLst>
              </a:tr>
            </a:tbl>
          </a:graphicData>
        </a:graphic>
      </p:graphicFrame>
    </p:spTree>
    <p:extLst>
      <p:ext uri="{BB962C8B-B14F-4D97-AF65-F5344CB8AC3E}">
        <p14:creationId xmlns:p14="http://schemas.microsoft.com/office/powerpoint/2010/main" val="2100888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0424F-70C8-98C3-201D-F445E55A3B6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DC53513-E2A1-C7ED-2D12-979543F3EA2A}"/>
              </a:ext>
            </a:extLst>
          </p:cNvPr>
          <p:cNvSpPr>
            <a:spLocks noGrp="1"/>
          </p:cNvSpPr>
          <p:nvPr>
            <p:ph type="title"/>
          </p:nvPr>
        </p:nvSpPr>
        <p:spPr/>
        <p:txBody>
          <a:bodyPr/>
          <a:lstStyle/>
          <a:p>
            <a:r>
              <a:rPr lang="en-US" dirty="0">
                <a:latin typeface="IBM Plex Sans SemiBold"/>
                <a:ea typeface="Roboto Thin"/>
              </a:rPr>
              <a:t>EARTH AND ATMOSPHERIC SCIENCE – </a:t>
            </a:r>
            <a:r>
              <a:rPr lang="en-US" dirty="0">
                <a:solidFill>
                  <a:srgbClr val="C00000"/>
                </a:solidFill>
                <a:latin typeface="IBM Plex Sans SemiBold"/>
                <a:ea typeface="Roboto Thin"/>
              </a:rPr>
              <a:t>ORDINARY 90 CR BSC</a:t>
            </a:r>
            <a:endParaRPr lang="en-US" dirty="0">
              <a:solidFill>
                <a:srgbClr val="C00000"/>
              </a:solidFill>
            </a:endParaRPr>
          </a:p>
        </p:txBody>
      </p:sp>
      <p:sp>
        <p:nvSpPr>
          <p:cNvPr id="9" name="TextBox 8">
            <a:extLst>
              <a:ext uri="{FF2B5EF4-FFF2-40B4-BE49-F238E27FC236}">
                <a16:creationId xmlns:a16="http://schemas.microsoft.com/office/drawing/2014/main" id="{8460CB19-1115-EE07-9F98-3AAE14F8841F}"/>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87D15181-8B2B-F4D7-20C0-83433C4A008A}"/>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A4081A49-A01B-1DEF-569D-B344146B5A94}"/>
              </a:ext>
            </a:extLst>
          </p:cNvPr>
          <p:cNvGraphicFramePr>
            <a:graphicFrameLocks noGrp="1"/>
          </p:cNvGraphicFramePr>
          <p:nvPr>
            <p:extLst>
              <p:ext uri="{D42A27DB-BD31-4B8C-83A1-F6EECF244321}">
                <p14:modId xmlns:p14="http://schemas.microsoft.com/office/powerpoint/2010/main" val="2853698584"/>
              </p:ext>
            </p:extLst>
          </p:nvPr>
        </p:nvGraphicFramePr>
        <p:xfrm>
          <a:off x="518859" y="1243025"/>
          <a:ext cx="11161239" cy="2915089"/>
        </p:xfrm>
        <a:graphic>
          <a:graphicData uri="http://schemas.openxmlformats.org/drawingml/2006/table">
            <a:tbl>
              <a:tblPr firstRow="1" bandRow="1">
                <a:tableStyleId>{5FD0F851-EC5A-4D38-B0AD-8093EC10F338}</a:tableStyleId>
              </a:tblPr>
              <a:tblGrid>
                <a:gridCol w="11161239">
                  <a:extLst>
                    <a:ext uri="{9D8B030D-6E8A-4147-A177-3AD203B41FA5}">
                      <a16:colId xmlns:a16="http://schemas.microsoft.com/office/drawing/2014/main" val="2728972871"/>
                    </a:ext>
                  </a:extLst>
                </a:gridCol>
              </a:tblGrid>
              <a:tr h="541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mn-lt"/>
                        </a:rPr>
                        <a:t>RECAP</a:t>
                      </a:r>
                    </a:p>
                  </a:txBody>
                  <a:tcPr anchor="ctr"/>
                </a:tc>
                <a:extLst>
                  <a:ext uri="{0D108BD9-81ED-4DB2-BD59-A6C34878D82A}">
                    <a16:rowId xmlns:a16="http://schemas.microsoft.com/office/drawing/2014/main" val="2122401029"/>
                  </a:ext>
                </a:extLst>
              </a:tr>
              <a:tr h="2373791">
                <a:tc>
                  <a:txBody>
                    <a:bodyPr/>
                    <a:lstStyle/>
                    <a:p>
                      <a:pPr marL="0" indent="0" algn="l">
                        <a:lnSpc>
                          <a:spcPct val="107000"/>
                        </a:lnSpc>
                        <a:spcAft>
                          <a:spcPts val="0"/>
                        </a:spcAft>
                        <a:buFont typeface="Arial" panose="020B0604020202020204" pitchFamily="34" charset="0"/>
                        <a:buNone/>
                      </a:pPr>
                      <a:r>
                        <a:rPr lang="en-US" sz="1100" b="1" dirty="0"/>
                        <a:t>Important Update: EECS 2501 1.00 Fortran and Scientific Computing</a:t>
                      </a:r>
                      <a:r>
                        <a:rPr lang="en-US" sz="1100" b="1" dirty="0">
                          <a:solidFill>
                            <a:schemeClr val="tx1"/>
                          </a:solidFill>
                          <a:effectLst/>
                          <a:latin typeface="+mn-lt"/>
                          <a:ea typeface="Open Sans" panose="020B0606030504020204" pitchFamily="34" charset="0"/>
                          <a:cs typeface="Open Sans" panose="020B0606030504020204" pitchFamily="34" charset="0"/>
                        </a:rPr>
                        <a:t>: </a:t>
                      </a:r>
                      <a:r>
                        <a:rPr lang="en-US" sz="1100" dirty="0"/>
                        <a:t>EECS 2501 1.00 (Fortran and Scientific Computing) is </a:t>
                      </a:r>
                      <a:r>
                        <a:rPr lang="en-US" sz="1100" b="1" dirty="0"/>
                        <a:t>no longer required</a:t>
                      </a:r>
                      <a:r>
                        <a:rPr lang="en-US" sz="1100" dirty="0"/>
                        <a:t> for the Earth and Atmospheric Science program.</a:t>
                      </a:r>
                    </a:p>
                    <a:p>
                      <a:endParaRPr lang="en-US" sz="1100" dirty="0"/>
                    </a:p>
                    <a:p>
                      <a:r>
                        <a:rPr lang="en-US" sz="1100" b="1" dirty="0"/>
                        <a:t>If enrolled:</a:t>
                      </a:r>
                      <a:r>
                        <a:rPr lang="en-US" sz="1100" dirty="0"/>
                        <a:t> Students may </a:t>
                      </a:r>
                      <a:r>
                        <a:rPr lang="en-US" sz="1100" b="1" dirty="0"/>
                        <a:t>drop the course</a:t>
                      </a:r>
                      <a:r>
                        <a:rPr lang="en-US" sz="1100" dirty="0"/>
                        <a:t> for 2025–2026 without affecting degree progress. </a:t>
                      </a:r>
                      <a:r>
                        <a:rPr lang="en-US" sz="1100" dirty="0">
                          <a:hlinkClick r:id="rId2"/>
                        </a:rPr>
                        <a:t>Drop, withdrawal, and refund deadlines apply</a:t>
                      </a:r>
                      <a:r>
                        <a:rPr lang="en-US" sz="1100" dirty="0"/>
                        <a:t>.</a:t>
                      </a:r>
                    </a:p>
                    <a:p>
                      <a:endParaRPr lang="en-US" sz="1100" dirty="0"/>
                    </a:p>
                    <a:p>
                      <a:r>
                        <a:rPr lang="en-US" sz="1100" b="1" dirty="0"/>
                        <a:t>If completed:</a:t>
                      </a:r>
                      <a:r>
                        <a:rPr lang="en-US" sz="1100" dirty="0"/>
                        <a:t> The course will </a:t>
                      </a:r>
                      <a:r>
                        <a:rPr lang="en-US" sz="1100" b="1" dirty="0"/>
                        <a:t>still count</a:t>
                      </a:r>
                      <a:r>
                        <a:rPr lang="en-US" sz="1100" dirty="0"/>
                        <a:t> toward total credits and overall GPA (OCGPA).</a:t>
                      </a:r>
                    </a:p>
                    <a:p>
                      <a:endParaRPr lang="en-US" sz="1100" dirty="0"/>
                    </a:p>
                    <a:p>
                      <a:r>
                        <a:rPr lang="en-US" sz="1100" b="1" dirty="0"/>
                        <a:t>Optional:</a:t>
                      </a:r>
                      <a:r>
                        <a:rPr lang="en-US" sz="1100" dirty="0"/>
                        <a:t> Students may </a:t>
                      </a:r>
                      <a:r>
                        <a:rPr lang="en-US" sz="1100" b="1" dirty="0"/>
                        <a:t>stay enrolled</a:t>
                      </a:r>
                      <a:r>
                        <a:rPr lang="en-US" sz="1100" dirty="0"/>
                        <a:t> if they wish.</a:t>
                      </a:r>
                    </a:p>
                    <a:p>
                      <a:endParaRPr lang="en-US" sz="1100" dirty="0"/>
                    </a:p>
                    <a:p>
                      <a:r>
                        <a:rPr lang="en-US" sz="1100" b="1" dirty="0"/>
                        <a:t>Petition option:</a:t>
                      </a:r>
                      <a:r>
                        <a:rPr lang="en-US" sz="1100" dirty="0"/>
                        <a:t> If the course grade negatively affects GPA, students may </a:t>
                      </a:r>
                      <a:r>
                        <a:rPr lang="en-US" sz="1100" b="1" dirty="0"/>
                        <a:t>petition to drop it</a:t>
                      </a:r>
                      <a:r>
                        <a:rPr lang="en-US" sz="1100" dirty="0"/>
                        <a:t>—instructions are available via the </a:t>
                      </a:r>
                      <a:r>
                        <a:rPr lang="en-US" sz="1100" dirty="0">
                          <a:hlinkClick r:id="rId3"/>
                        </a:rPr>
                        <a:t>Lassonde Petitions</a:t>
                      </a:r>
                      <a:r>
                        <a:rPr lang="en-US" sz="1100" dirty="0"/>
                        <a:t> website.</a:t>
                      </a:r>
                    </a:p>
                  </a:txBody>
                  <a:tcPr marL="68580" marR="68580" marT="0" marB="0" anchor="ctr"/>
                </a:tc>
                <a:extLst>
                  <a:ext uri="{0D108BD9-81ED-4DB2-BD59-A6C34878D82A}">
                    <a16:rowId xmlns:a16="http://schemas.microsoft.com/office/drawing/2014/main" val="3243398178"/>
                  </a:ext>
                </a:extLst>
              </a:tr>
            </a:tbl>
          </a:graphicData>
        </a:graphic>
      </p:graphicFrame>
    </p:spTree>
    <p:extLst>
      <p:ext uri="{BB962C8B-B14F-4D97-AF65-F5344CB8AC3E}">
        <p14:creationId xmlns:p14="http://schemas.microsoft.com/office/powerpoint/2010/main" val="328020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5FA07-6F6A-7844-D181-36E3CD40411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F85BD06-5C24-47FE-3826-D0A0A51D0906}"/>
              </a:ext>
            </a:extLst>
          </p:cNvPr>
          <p:cNvSpPr>
            <a:spLocks noGrp="1"/>
          </p:cNvSpPr>
          <p:nvPr>
            <p:ph type="title"/>
          </p:nvPr>
        </p:nvSpPr>
        <p:spPr/>
        <p:txBody>
          <a:bodyPr/>
          <a:lstStyle/>
          <a:p>
            <a:r>
              <a:rPr lang="en-US" dirty="0">
                <a:latin typeface="IBM Plex Sans SemiBold"/>
                <a:ea typeface="Roboto Thin"/>
              </a:rPr>
              <a:t>EARTH AND ATMOSPHERIC SCIENCE – </a:t>
            </a:r>
            <a:r>
              <a:rPr lang="en-US" dirty="0">
                <a:solidFill>
                  <a:srgbClr val="C00000"/>
                </a:solidFill>
                <a:latin typeface="IBM Plex Sans SemiBold"/>
                <a:ea typeface="Roboto Thin"/>
              </a:rPr>
              <a:t>ORDINARY 90 CR BSC</a:t>
            </a:r>
            <a:endParaRPr lang="en-US" dirty="0">
              <a:solidFill>
                <a:srgbClr val="C00000"/>
              </a:solidFill>
            </a:endParaRPr>
          </a:p>
        </p:txBody>
      </p:sp>
      <p:sp>
        <p:nvSpPr>
          <p:cNvPr id="9" name="TextBox 8">
            <a:extLst>
              <a:ext uri="{FF2B5EF4-FFF2-40B4-BE49-F238E27FC236}">
                <a16:creationId xmlns:a16="http://schemas.microsoft.com/office/drawing/2014/main" id="{1B4F25B1-C713-DB61-F533-2688C9D893C4}"/>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897F3735-F834-D907-EB23-F57D8BFB392C}"/>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CF1C9CE2-2578-097A-F563-18876EBC7283}"/>
              </a:ext>
            </a:extLst>
          </p:cNvPr>
          <p:cNvGraphicFramePr>
            <a:graphicFrameLocks noGrp="1"/>
          </p:cNvGraphicFramePr>
          <p:nvPr>
            <p:extLst>
              <p:ext uri="{D42A27DB-BD31-4B8C-83A1-F6EECF244321}">
                <p14:modId xmlns:p14="http://schemas.microsoft.com/office/powerpoint/2010/main" val="4111123079"/>
              </p:ext>
            </p:extLst>
          </p:nvPr>
        </p:nvGraphicFramePr>
        <p:xfrm>
          <a:off x="518859" y="1243025"/>
          <a:ext cx="11161239" cy="4976619"/>
        </p:xfrm>
        <a:graphic>
          <a:graphicData uri="http://schemas.openxmlformats.org/drawingml/2006/table">
            <a:tbl>
              <a:tblPr firstRow="1" bandRow="1">
                <a:tableStyleId>{5FD0F851-EC5A-4D38-B0AD-8093EC10F338}</a:tableStyleId>
              </a:tblPr>
              <a:tblGrid>
                <a:gridCol w="1240138">
                  <a:extLst>
                    <a:ext uri="{9D8B030D-6E8A-4147-A177-3AD203B41FA5}">
                      <a16:colId xmlns:a16="http://schemas.microsoft.com/office/drawing/2014/main" val="2728972871"/>
                    </a:ext>
                  </a:extLst>
                </a:gridCol>
                <a:gridCol w="3148042">
                  <a:extLst>
                    <a:ext uri="{9D8B030D-6E8A-4147-A177-3AD203B41FA5}">
                      <a16:colId xmlns:a16="http://schemas.microsoft.com/office/drawing/2014/main" val="4145887106"/>
                    </a:ext>
                  </a:extLst>
                </a:gridCol>
                <a:gridCol w="3148042">
                  <a:extLst>
                    <a:ext uri="{9D8B030D-6E8A-4147-A177-3AD203B41FA5}">
                      <a16:colId xmlns:a16="http://schemas.microsoft.com/office/drawing/2014/main" val="2763412444"/>
                    </a:ext>
                  </a:extLst>
                </a:gridCol>
                <a:gridCol w="3625017">
                  <a:extLst>
                    <a:ext uri="{9D8B030D-6E8A-4147-A177-3AD203B41FA5}">
                      <a16:colId xmlns:a16="http://schemas.microsoft.com/office/drawing/2014/main" val="2906026562"/>
                    </a:ext>
                  </a:extLst>
                </a:gridCol>
              </a:tblGrid>
              <a:tr h="541298">
                <a:tc gridSpan="4">
                  <a:txBody>
                    <a:bodyPr/>
                    <a:lstStyle/>
                    <a:p>
                      <a:pPr algn="l"/>
                      <a:r>
                        <a:rPr lang="en-US" sz="1100" b="0" dirty="0">
                          <a:solidFill>
                            <a:schemeClr val="tx1"/>
                          </a:solidFill>
                          <a:latin typeface="+mn-lt"/>
                        </a:rPr>
                        <a:t>RECAP</a:t>
                      </a:r>
                    </a:p>
                  </a:txBody>
                  <a:tcPr anchor="ctr"/>
                </a:tc>
                <a:tc hMerge="1">
                  <a:txBody>
                    <a:bodyPr/>
                    <a:lstStyle/>
                    <a:p>
                      <a:pPr algn="l"/>
                      <a:endParaRPr lang="en-US" sz="1600" b="1" dirty="0">
                        <a:solidFill>
                          <a:schemeClr val="tx1"/>
                        </a:solidFill>
                        <a:latin typeface="+mn-lt"/>
                        <a:ea typeface="Open Sans" panose="020B0606030504020204" pitchFamily="34" charset="0"/>
                        <a:cs typeface="Open Sans" panose="020B0606030504020204" pitchFamily="34" charset="0"/>
                      </a:endParaRPr>
                    </a:p>
                  </a:txBody>
                  <a:tcPr anchor="ctr"/>
                </a:tc>
                <a:tc hMerge="1">
                  <a:txBody>
                    <a:bodyPr/>
                    <a:lstStyle/>
                    <a:p>
                      <a:pPr algn="l"/>
                      <a:endParaRPr lang="en-US" sz="1400" b="0" dirty="0">
                        <a:solidFill>
                          <a:schemeClr val="tx1"/>
                        </a:solidFill>
                      </a:endParaRPr>
                    </a:p>
                  </a:txBody>
                  <a:tcPr anchor="ctr"/>
                </a:tc>
                <a:tc hMerge="1">
                  <a:txBody>
                    <a:bodyPr/>
                    <a:lstStyle/>
                    <a:p>
                      <a:pPr algn="l"/>
                      <a:endParaRPr lang="en-US" sz="1400" b="0" dirty="0">
                        <a:solidFill>
                          <a:schemeClr val="tx1"/>
                        </a:solidFill>
                      </a:endParaRPr>
                    </a:p>
                  </a:txBody>
                  <a:tcPr anchor="ctr"/>
                </a:tc>
                <a:extLst>
                  <a:ext uri="{0D108BD9-81ED-4DB2-BD59-A6C34878D82A}">
                    <a16:rowId xmlns:a16="http://schemas.microsoft.com/office/drawing/2014/main" val="2122401029"/>
                  </a:ext>
                </a:extLst>
              </a:tr>
              <a:tr h="2048703">
                <a:tc gridSpan="4">
                  <a:txBody>
                    <a:bodyPr/>
                    <a:lstStyle/>
                    <a:p>
                      <a:pPr marL="0" indent="0" algn="l">
                        <a:lnSpc>
                          <a:spcPct val="107000"/>
                        </a:lnSpc>
                        <a:spcAft>
                          <a:spcPts val="0"/>
                        </a:spcAft>
                        <a:buFont typeface="Arial" panose="020B0604020202020204" pitchFamily="34" charset="0"/>
                        <a:buNone/>
                      </a:pPr>
                      <a:r>
                        <a:rPr lang="en-US" sz="1100" b="1" dirty="0">
                          <a:solidFill>
                            <a:schemeClr val="tx1"/>
                          </a:solidFill>
                          <a:effectLst/>
                          <a:latin typeface="+mn-lt"/>
                          <a:ea typeface="Open Sans" panose="020B0606030504020204" pitchFamily="34" charset="0"/>
                          <a:cs typeface="Open Sans" panose="020B0606030504020204" pitchFamily="34" charset="0"/>
                        </a:rPr>
                        <a:t>Effective Fall 2022 and regarding the below Academic Calendars:</a:t>
                      </a:r>
                    </a:p>
                    <a:p>
                      <a:pPr marL="171450" indent="-171450" algn="l">
                        <a:lnSpc>
                          <a:spcPct val="107000"/>
                        </a:lnSpc>
                        <a:spcAft>
                          <a:spcPts val="0"/>
                        </a:spcAft>
                        <a:buFont typeface="Arial" panose="020B0604020202020204" pitchFamily="34" charset="0"/>
                        <a:buChar char="•"/>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2017-2018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2018-2019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2019-2020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2020-2021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2021-2022 Academic Calendar</a:t>
                      </a:r>
                    </a:p>
                    <a:p>
                      <a:pPr marL="171450" indent="-171450" algn="l">
                        <a:lnSpc>
                          <a:spcPct val="107000"/>
                        </a:lnSpc>
                        <a:spcAft>
                          <a:spcPts val="0"/>
                        </a:spcAft>
                        <a:buFont typeface="Arial" panose="020B0604020202020204" pitchFamily="34" charset="0"/>
                        <a:buChar char="•"/>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marL="0" indent="0" algn="l">
                        <a:lnSpc>
                          <a:spcPct val="107000"/>
                        </a:lnSpc>
                        <a:spcAft>
                          <a:spcPts val="0"/>
                        </a:spcAft>
                        <a:buFont typeface="Arial" panose="020B0604020202020204" pitchFamily="34" charset="0"/>
                        <a:buNone/>
                      </a:pPr>
                      <a:r>
                        <a:rPr lang="en-US" sz="1100" b="1" dirty="0">
                          <a:solidFill>
                            <a:schemeClr val="tx1"/>
                          </a:solidFill>
                          <a:effectLst/>
                          <a:latin typeface="+mn-lt"/>
                          <a:ea typeface="Open Sans" panose="020B0606030504020204" pitchFamily="34" charset="0"/>
                          <a:cs typeface="Open Sans" panose="020B0606030504020204" pitchFamily="34" charset="0"/>
                        </a:rPr>
                        <a:t>Where ESSE 2011 3.00 and ESSE 2012 3.00 are listed among the degree requirements, please see the below pre-approved course substitutions.</a:t>
                      </a:r>
                      <a:endParaRPr lang="en-CA" sz="1100" b="1"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243398178"/>
                  </a:ext>
                </a:extLst>
              </a:tr>
              <a:tr h="456857">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Scenario</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ESSE 2011</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ESSE 2012</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Remediation</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582975374"/>
                  </a:ext>
                </a:extLst>
              </a:tr>
              <a:tr h="456857">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1</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Passed</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Passed</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No remediation required</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787984129"/>
                  </a:ext>
                </a:extLst>
              </a:tr>
              <a:tr h="456857">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2</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Passed</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ESSE 2010 3.00</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708264914"/>
                  </a:ext>
                </a:extLst>
              </a:tr>
              <a:tr h="559190">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3</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Passed</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Complete one of the following courses:</a:t>
                      </a:r>
                    </a:p>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ESSE 2020 3.00, </a:t>
                      </a:r>
                      <a:r>
                        <a:rPr lang="en-US" sz="1100" b="0" u="none" dirty="0">
                          <a:solidFill>
                            <a:schemeClr val="tx1"/>
                          </a:solidFill>
                          <a:effectLst/>
                          <a:latin typeface="+mn-lt"/>
                          <a:ea typeface="Open Sans" panose="020B0606030504020204" pitchFamily="34" charset="0"/>
                          <a:cs typeface="Open Sans" panose="020B0606030504020204" pitchFamily="34" charset="0"/>
                        </a:rPr>
                        <a:t>ESSE</a:t>
                      </a:r>
                      <a:r>
                        <a:rPr lang="en-US" sz="1100" b="0" dirty="0">
                          <a:solidFill>
                            <a:schemeClr val="tx1"/>
                          </a:solidFill>
                          <a:effectLst/>
                          <a:latin typeface="+mn-lt"/>
                          <a:ea typeface="Open Sans" panose="020B0606030504020204" pitchFamily="34" charset="0"/>
                          <a:cs typeface="Open Sans" panose="020B0606030504020204" pitchFamily="34" charset="0"/>
                        </a:rPr>
                        <a:t> 3XXX 3.00, ESSE 4XXX 3.00, MATH 3241 3.00, or PHYS 2060 3.00</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289028538"/>
                  </a:ext>
                </a:extLst>
              </a:tr>
              <a:tr h="456857">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4</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ESSE 2010 3.00 and ESSE 2020 3.00</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917138556"/>
                  </a:ext>
                </a:extLst>
              </a:tr>
            </a:tbl>
          </a:graphicData>
        </a:graphic>
      </p:graphicFrame>
    </p:spTree>
    <p:extLst>
      <p:ext uri="{BB962C8B-B14F-4D97-AF65-F5344CB8AC3E}">
        <p14:creationId xmlns:p14="http://schemas.microsoft.com/office/powerpoint/2010/main" val="1883999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latin typeface="IBM Plex Sans SemiBold"/>
                <a:ea typeface="Roboto Thin"/>
              </a:rPr>
              <a:t>EARTH AND ATMOSPHERIC SCIENCE – </a:t>
            </a:r>
            <a:r>
              <a:rPr lang="en-US" dirty="0">
                <a:solidFill>
                  <a:srgbClr val="C00000"/>
                </a:solidFill>
                <a:latin typeface="IBM Plex Sans SemiBold"/>
                <a:ea typeface="Roboto Thin"/>
              </a:rPr>
              <a:t>ORDINARY 90 CR BSC</a:t>
            </a:r>
            <a:endParaRPr lang="en-US" dirty="0">
              <a:solidFill>
                <a:srgbClr val="C00000"/>
              </a:solidFill>
            </a:endParaRP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585104473"/>
              </p:ext>
            </p:extLst>
          </p:nvPr>
        </p:nvGraphicFramePr>
        <p:xfrm>
          <a:off x="518859" y="1243025"/>
          <a:ext cx="11161240" cy="5140747"/>
        </p:xfrm>
        <a:graphic>
          <a:graphicData uri="http://schemas.openxmlformats.org/drawingml/2006/table">
            <a:tbl>
              <a:tblPr firstRow="1" bandRow="1">
                <a:tableStyleId>{5FD0F851-EC5A-4D38-B0AD-8093EC10F338}</a:tableStyleId>
              </a:tblPr>
              <a:tblGrid>
                <a:gridCol w="967308">
                  <a:extLst>
                    <a:ext uri="{9D8B030D-6E8A-4147-A177-3AD203B41FA5}">
                      <a16:colId xmlns:a16="http://schemas.microsoft.com/office/drawing/2014/main" val="2728972871"/>
                    </a:ext>
                  </a:extLst>
                </a:gridCol>
                <a:gridCol w="2455473">
                  <a:extLst>
                    <a:ext uri="{9D8B030D-6E8A-4147-A177-3AD203B41FA5}">
                      <a16:colId xmlns:a16="http://schemas.microsoft.com/office/drawing/2014/main" val="4145887106"/>
                    </a:ext>
                  </a:extLst>
                </a:gridCol>
                <a:gridCol w="2455473">
                  <a:extLst>
                    <a:ext uri="{9D8B030D-6E8A-4147-A177-3AD203B41FA5}">
                      <a16:colId xmlns:a16="http://schemas.microsoft.com/office/drawing/2014/main" val="2763412444"/>
                    </a:ext>
                  </a:extLst>
                </a:gridCol>
                <a:gridCol w="2455473">
                  <a:extLst>
                    <a:ext uri="{9D8B030D-6E8A-4147-A177-3AD203B41FA5}">
                      <a16:colId xmlns:a16="http://schemas.microsoft.com/office/drawing/2014/main" val="2074347448"/>
                    </a:ext>
                  </a:extLst>
                </a:gridCol>
                <a:gridCol w="2827513">
                  <a:extLst>
                    <a:ext uri="{9D8B030D-6E8A-4147-A177-3AD203B41FA5}">
                      <a16:colId xmlns:a16="http://schemas.microsoft.com/office/drawing/2014/main" val="2906026562"/>
                    </a:ext>
                  </a:extLst>
                </a:gridCol>
              </a:tblGrid>
              <a:tr h="584995">
                <a:tc gridSpan="5">
                  <a:txBody>
                    <a:bodyPr/>
                    <a:lstStyle/>
                    <a:p>
                      <a:pPr algn="l"/>
                      <a:r>
                        <a:rPr lang="en-US" sz="1100" b="0" dirty="0">
                          <a:solidFill>
                            <a:schemeClr val="tx1"/>
                          </a:solidFill>
                          <a:latin typeface="+mn-lt"/>
                        </a:rPr>
                        <a:t>RECAP</a:t>
                      </a:r>
                    </a:p>
                  </a:txBody>
                  <a:tcPr anchor="ctr"/>
                </a:tc>
                <a:tc hMerge="1">
                  <a:txBody>
                    <a:bodyPr/>
                    <a:lstStyle/>
                    <a:p>
                      <a:pPr algn="l"/>
                      <a:endParaRPr lang="en-US" sz="1600" b="1" dirty="0">
                        <a:solidFill>
                          <a:schemeClr val="tx1"/>
                        </a:solidFill>
                        <a:latin typeface="+mn-lt"/>
                        <a:ea typeface="Open Sans" panose="020B0606030504020204" pitchFamily="34" charset="0"/>
                        <a:cs typeface="Open Sans" panose="020B0606030504020204" pitchFamily="34" charset="0"/>
                      </a:endParaRPr>
                    </a:p>
                  </a:txBody>
                  <a:tcPr anchor="ctr"/>
                </a:tc>
                <a:tc hMerge="1">
                  <a:txBody>
                    <a:bodyPr/>
                    <a:lstStyle/>
                    <a:p>
                      <a:pPr algn="l"/>
                      <a:endParaRPr lang="en-US" sz="1400" b="0" dirty="0">
                        <a:solidFill>
                          <a:schemeClr val="tx1"/>
                        </a:solidFill>
                      </a:endParaRPr>
                    </a:p>
                  </a:txBody>
                  <a:tcPr anchor="ctr"/>
                </a:tc>
                <a:tc hMerge="1">
                  <a:txBody>
                    <a:bodyPr/>
                    <a:lstStyle/>
                    <a:p>
                      <a:pPr algn="l"/>
                      <a:endParaRPr lang="en-US" sz="1600" b="1" dirty="0">
                        <a:solidFill>
                          <a:schemeClr val="tx1"/>
                        </a:solidFill>
                        <a:latin typeface="+mn-lt"/>
                        <a:ea typeface="Open Sans" panose="020B0606030504020204" pitchFamily="34" charset="0"/>
                        <a:cs typeface="Open Sans" panose="020B0606030504020204" pitchFamily="34" charset="0"/>
                      </a:endParaRPr>
                    </a:p>
                  </a:txBody>
                  <a:tcPr anchor="ctr"/>
                </a:tc>
                <a:tc hMerge="1">
                  <a:txBody>
                    <a:bodyPr/>
                    <a:lstStyle/>
                    <a:p>
                      <a:pPr algn="l"/>
                      <a:endParaRPr lang="en-US" sz="1400" b="0" dirty="0">
                        <a:solidFill>
                          <a:schemeClr val="tx1"/>
                        </a:solidFill>
                      </a:endParaRPr>
                    </a:p>
                  </a:txBody>
                  <a:tcPr anchor="ctr"/>
                </a:tc>
                <a:extLst>
                  <a:ext uri="{0D108BD9-81ED-4DB2-BD59-A6C34878D82A}">
                    <a16:rowId xmlns:a16="http://schemas.microsoft.com/office/drawing/2014/main" val="2122401029"/>
                  </a:ext>
                </a:extLst>
              </a:tr>
              <a:tr h="1037414">
                <a:tc gridSpan="5">
                  <a:txBody>
                    <a:bodyPr/>
                    <a:lstStyle/>
                    <a:p>
                      <a:pPr marL="0" indent="0" algn="l">
                        <a:lnSpc>
                          <a:spcPct val="107000"/>
                        </a:lnSpc>
                        <a:spcAft>
                          <a:spcPts val="0"/>
                        </a:spcAft>
                        <a:buFont typeface="Arial" panose="020B0604020202020204" pitchFamily="34" charset="0"/>
                        <a:buNone/>
                      </a:pPr>
                      <a:r>
                        <a:rPr lang="en-US" sz="1100" b="1" dirty="0">
                          <a:solidFill>
                            <a:schemeClr val="tx1"/>
                          </a:solidFill>
                          <a:effectLst/>
                          <a:latin typeface="+mn-lt"/>
                          <a:ea typeface="Open Sans" panose="020B0606030504020204" pitchFamily="34" charset="0"/>
                          <a:cs typeface="Open Sans" panose="020B0606030504020204" pitchFamily="34" charset="0"/>
                        </a:rPr>
                        <a:t>Up to Summer 2022 and regarding the below Academic Calendars:</a:t>
                      </a:r>
                    </a:p>
                    <a:p>
                      <a:pPr marL="171450" indent="-171450" algn="l">
                        <a:lnSpc>
                          <a:spcPct val="107000"/>
                        </a:lnSpc>
                        <a:spcAft>
                          <a:spcPts val="0"/>
                        </a:spcAft>
                        <a:buFont typeface="Arial" panose="020B0604020202020204" pitchFamily="34" charset="0"/>
                        <a:buChar char="•"/>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2016-2017 Academic Calendars and prior</a:t>
                      </a:r>
                    </a:p>
                    <a:p>
                      <a:pPr marL="0" indent="0" algn="l">
                        <a:lnSpc>
                          <a:spcPct val="107000"/>
                        </a:lnSpc>
                        <a:spcAft>
                          <a:spcPts val="0"/>
                        </a:spcAft>
                        <a:buFont typeface="Arial" panose="020B0604020202020204" pitchFamily="34" charset="0"/>
                        <a:buNone/>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marL="0" indent="0" algn="l">
                        <a:lnSpc>
                          <a:spcPct val="107000"/>
                        </a:lnSpc>
                        <a:spcAft>
                          <a:spcPts val="0"/>
                        </a:spcAft>
                        <a:buFont typeface="Arial" panose="020B0604020202020204" pitchFamily="34" charset="0"/>
                        <a:buNone/>
                      </a:pPr>
                      <a:r>
                        <a:rPr lang="en-US" sz="1100" b="1" dirty="0">
                          <a:solidFill>
                            <a:schemeClr val="tx1"/>
                          </a:solidFill>
                          <a:effectLst/>
                          <a:latin typeface="+mn-lt"/>
                          <a:ea typeface="Open Sans" panose="020B0606030504020204" pitchFamily="34" charset="0"/>
                          <a:cs typeface="Open Sans" panose="020B0606030504020204" pitchFamily="34" charset="0"/>
                        </a:rPr>
                        <a:t>Where ESSE 2010 3.00, CHEM 1000 3.00, and CHEM 1001 3.00 are listed among the degree requirements, please see the below pre-approved course substitutions.</a:t>
                      </a:r>
                      <a:endParaRPr lang="en-CA" sz="1100" b="1"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628159496"/>
                  </a:ext>
                </a:extLst>
              </a:tr>
              <a:tr h="375084">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Scenario</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ESSE 2010</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CHEM 1000</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CHEM 1001</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Remediation</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582975374"/>
                  </a:ext>
                </a:extLst>
              </a:tr>
              <a:tr h="437779">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1</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CHEM 1000 and CHEM 1001</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787984129"/>
                  </a:ext>
                </a:extLst>
              </a:tr>
              <a:tr h="527823">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2</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ESSE 2011 and ESSE 2012</a:t>
                      </a:r>
                    </a:p>
                    <a:p>
                      <a:pPr algn="l">
                        <a:lnSpc>
                          <a:spcPct val="107000"/>
                        </a:lnSpc>
                        <a:spcAft>
                          <a:spcPts val="0"/>
                        </a:spcAft>
                      </a:pPr>
                      <a:r>
                        <a:rPr lang="en-US" sz="1100" b="0" i="1" dirty="0">
                          <a:effectLst/>
                          <a:latin typeface="+mn-lt"/>
                          <a:ea typeface="Open Sans" panose="020B0606030504020204" pitchFamily="34" charset="0"/>
                          <a:cs typeface="Open Sans" panose="020B0606030504020204" pitchFamily="34" charset="0"/>
                        </a:rPr>
                        <a:t>and</a:t>
                      </a:r>
                    </a:p>
                    <a:p>
                      <a:pPr algn="l">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CHEM 1000 or CHEM 1001</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841138611"/>
                  </a:ext>
                </a:extLst>
              </a:tr>
              <a:tr h="437779">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3</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ESSE 2011 and ESSE 2012</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289028538"/>
                  </a:ext>
                </a:extLst>
              </a:tr>
              <a:tr h="437779">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4</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ESSE 2011 and ESSE 2012</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917138556"/>
                  </a:ext>
                </a:extLst>
              </a:tr>
              <a:tr h="706891">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5</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Consult Undergraduate Program Director and Academic Advisor to determine which of ESSE 2011 or ESSE 2012 should be completed.</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773101578"/>
                  </a:ext>
                </a:extLst>
              </a:tr>
              <a:tr h="593000">
                <a:tc gridSpan="5">
                  <a:txBody>
                    <a:bodyPr/>
                    <a:lstStyle/>
                    <a:p>
                      <a:pPr algn="ctr">
                        <a:lnSpc>
                          <a:spcPct val="107000"/>
                        </a:lnSpc>
                        <a:spcAft>
                          <a:spcPts val="0"/>
                        </a:spcAft>
                      </a:pPr>
                      <a:r>
                        <a:rPr lang="en-US" sz="1100" b="1" kern="1200" dirty="0">
                          <a:solidFill>
                            <a:schemeClr val="tx1"/>
                          </a:solidFill>
                          <a:effectLst/>
                          <a:latin typeface="+mn-lt"/>
                          <a:ea typeface="Open Sans" panose="020B0606030504020204" pitchFamily="34" charset="0"/>
                          <a:cs typeface="Open Sans" panose="020B0606030504020204" pitchFamily="34" charset="0"/>
                        </a:rPr>
                        <a:t>ESSE 2011 and ESSE 2012 have since been discontinued. For students still requiring ESSE 2011 or ESSE 2012, refer to the previous slide.</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2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2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2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hMerge="1">
                  <a:txBody>
                    <a:bodyPr/>
                    <a:lstStyle/>
                    <a:p>
                      <a:pPr algn="l">
                        <a:lnSpc>
                          <a:spcPct val="107000"/>
                        </a:lnSpc>
                        <a:spcAft>
                          <a:spcPts val="0"/>
                        </a:spcAft>
                      </a:pPr>
                      <a:endParaRPr lang="en-CA" sz="12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514088900"/>
                  </a:ext>
                </a:extLst>
              </a:tr>
            </a:tbl>
          </a:graphicData>
        </a:graphic>
      </p:graphicFrame>
    </p:spTree>
    <p:extLst>
      <p:ext uri="{BB962C8B-B14F-4D97-AF65-F5344CB8AC3E}">
        <p14:creationId xmlns:p14="http://schemas.microsoft.com/office/powerpoint/2010/main" val="243784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latin typeface="IBM Plex Sans SemiBold"/>
                <a:ea typeface="Roboto Thin"/>
              </a:rPr>
              <a:t>EARTH AND ATMOSPHERIC SCIENCE – </a:t>
            </a:r>
            <a:r>
              <a:rPr lang="en-US" dirty="0">
                <a:solidFill>
                  <a:srgbClr val="C00000"/>
                </a:solidFill>
                <a:latin typeface="IBM Plex Sans SemiBold"/>
                <a:ea typeface="Roboto Thin"/>
              </a:rPr>
              <a:t>ORDINARY 90 CR BSC</a:t>
            </a:r>
            <a:endParaRPr lang="en-US" dirty="0">
              <a:solidFill>
                <a:srgbClr val="C00000"/>
              </a:solidFill>
            </a:endParaRP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3822491831"/>
              </p:ext>
            </p:extLst>
          </p:nvPr>
        </p:nvGraphicFramePr>
        <p:xfrm>
          <a:off x="518859" y="1243025"/>
          <a:ext cx="11161240" cy="1588019"/>
        </p:xfrm>
        <a:graphic>
          <a:graphicData uri="http://schemas.openxmlformats.org/drawingml/2006/table">
            <a:tbl>
              <a:tblPr firstRow="1" bandRow="1">
                <a:tableStyleId>{5FD0F851-EC5A-4D38-B0AD-8093EC10F338}</a:tableStyleId>
              </a:tblPr>
              <a:tblGrid>
                <a:gridCol w="11161240">
                  <a:extLst>
                    <a:ext uri="{9D8B030D-6E8A-4147-A177-3AD203B41FA5}">
                      <a16:colId xmlns:a16="http://schemas.microsoft.com/office/drawing/2014/main" val="2728972871"/>
                    </a:ext>
                  </a:extLst>
                </a:gridCol>
              </a:tblGrid>
              <a:tr h="584995">
                <a:tc>
                  <a:txBody>
                    <a:bodyPr/>
                    <a:lstStyle/>
                    <a:p>
                      <a:pPr algn="l"/>
                      <a:r>
                        <a:rPr lang="en-US" sz="1100" b="0" dirty="0">
                          <a:solidFill>
                            <a:schemeClr val="tx1"/>
                          </a:solidFill>
                          <a:latin typeface="+mn-lt"/>
                        </a:rPr>
                        <a:t>RECAP</a:t>
                      </a:r>
                    </a:p>
                  </a:txBody>
                  <a:tcPr anchor="ctr"/>
                </a:tc>
                <a:extLst>
                  <a:ext uri="{0D108BD9-81ED-4DB2-BD59-A6C34878D82A}">
                    <a16:rowId xmlns:a16="http://schemas.microsoft.com/office/drawing/2014/main" val="2122401029"/>
                  </a:ext>
                </a:extLst>
              </a:tr>
              <a:tr h="501512">
                <a:tc>
                  <a:txBody>
                    <a:bodyPr/>
                    <a:lstStyle/>
                    <a:p>
                      <a:pPr algn="l">
                        <a:lnSpc>
                          <a:spcPct val="107000"/>
                        </a:lnSpc>
                        <a:spcAft>
                          <a:spcPts val="0"/>
                        </a:spcAft>
                      </a:pPr>
                      <a:r>
                        <a:rPr lang="en-CA" sz="1100" b="1" dirty="0">
                          <a:solidFill>
                            <a:schemeClr val="tx1"/>
                          </a:solidFill>
                          <a:effectLst/>
                          <a:latin typeface="+mn-lt"/>
                        </a:rPr>
                        <a:t>Course substitution: </a:t>
                      </a:r>
                      <a:r>
                        <a:rPr lang="en-CA" sz="1100" b="0" dirty="0">
                          <a:solidFill>
                            <a:schemeClr val="tx1"/>
                          </a:solidFill>
                          <a:effectLst/>
                          <a:latin typeface="+mn-lt"/>
                        </a:rPr>
                        <a:t>MATH 2930 3.00 may be completed instead of MATH 2565 3.00</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263080129"/>
                  </a:ext>
                </a:extLst>
              </a:tr>
              <a:tr h="501512">
                <a:tc>
                  <a:txBody>
                    <a:bodyPr/>
                    <a:lstStyle/>
                    <a:p>
                      <a:pPr algn="l">
                        <a:lnSpc>
                          <a:spcPct val="107000"/>
                        </a:lnSpc>
                        <a:spcAft>
                          <a:spcPts val="0"/>
                        </a:spcAft>
                      </a:pPr>
                      <a:r>
                        <a:rPr lang="en-US" sz="1100" b="1" dirty="0">
                          <a:solidFill>
                            <a:schemeClr val="tx1"/>
                          </a:solidFill>
                          <a:effectLst/>
                          <a:latin typeface="+mn-lt"/>
                          <a:ea typeface="Open Sans" panose="020B0606030504020204" pitchFamily="34" charset="0"/>
                          <a:cs typeface="Open Sans" panose="020B0606030504020204" pitchFamily="34" charset="0"/>
                        </a:rPr>
                        <a:t>Foundational Science (6.00 credits): </a:t>
                      </a:r>
                      <a:r>
                        <a:rPr lang="en-US" sz="1100" b="0" dirty="0">
                          <a:solidFill>
                            <a:schemeClr val="tx1"/>
                          </a:solidFill>
                          <a:effectLst/>
                          <a:latin typeface="+mn-lt"/>
                          <a:ea typeface="Open Sans" panose="020B0606030504020204" pitchFamily="34" charset="0"/>
                          <a:cs typeface="Open Sans" panose="020B0606030504020204" pitchFamily="34" charset="0"/>
                        </a:rPr>
                        <a:t>PHYS 1010 6.00 or both of PHYS 1011 3.00 and PHYS 1012 3.00</a:t>
                      </a:r>
                    </a:p>
                  </a:txBody>
                  <a:tcPr marL="68580" marR="68580" marT="0" marB="0" anchor="ctr"/>
                </a:tc>
                <a:extLst>
                  <a:ext uri="{0D108BD9-81ED-4DB2-BD59-A6C34878D82A}">
                    <a16:rowId xmlns:a16="http://schemas.microsoft.com/office/drawing/2014/main" val="273259689"/>
                  </a:ext>
                </a:extLst>
              </a:tr>
            </a:tbl>
          </a:graphicData>
        </a:graphic>
      </p:graphicFrame>
    </p:spTree>
    <p:extLst>
      <p:ext uri="{BB962C8B-B14F-4D97-AF65-F5344CB8AC3E}">
        <p14:creationId xmlns:p14="http://schemas.microsoft.com/office/powerpoint/2010/main" val="1313575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latin typeface="IBM Plex Sans SemiBold"/>
                <a:ea typeface="Roboto Thin"/>
              </a:rPr>
              <a:t>EARTH AND ATMOSPHERIC SCIENCE – </a:t>
            </a:r>
            <a:r>
              <a:rPr lang="en-US" dirty="0">
                <a:solidFill>
                  <a:srgbClr val="C00000"/>
                </a:solidFill>
                <a:latin typeface="IBM Plex Sans SemiBold"/>
                <a:ea typeface="Roboto Thin"/>
              </a:rPr>
              <a:t>ATMOSPHERIC SCIENCE</a:t>
            </a:r>
            <a:endParaRPr lang="en-US" dirty="0">
              <a:solidFill>
                <a:srgbClr val="C00000"/>
              </a:solidFill>
            </a:endParaRP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1806021651"/>
              </p:ext>
            </p:extLst>
          </p:nvPr>
        </p:nvGraphicFramePr>
        <p:xfrm>
          <a:off x="518859" y="1243025"/>
          <a:ext cx="11161239" cy="5209283"/>
        </p:xfrm>
        <a:graphic>
          <a:graphicData uri="http://schemas.openxmlformats.org/drawingml/2006/table">
            <a:tbl>
              <a:tblPr firstRow="1" bandRow="1">
                <a:tableStyleId>{5FD0F851-EC5A-4D38-B0AD-8093EC10F338}</a:tableStyleId>
              </a:tblPr>
              <a:tblGrid>
                <a:gridCol w="1240138">
                  <a:extLst>
                    <a:ext uri="{9D8B030D-6E8A-4147-A177-3AD203B41FA5}">
                      <a16:colId xmlns:a16="http://schemas.microsoft.com/office/drawing/2014/main" val="2728972871"/>
                    </a:ext>
                  </a:extLst>
                </a:gridCol>
                <a:gridCol w="3148042">
                  <a:extLst>
                    <a:ext uri="{9D8B030D-6E8A-4147-A177-3AD203B41FA5}">
                      <a16:colId xmlns:a16="http://schemas.microsoft.com/office/drawing/2014/main" val="4145887106"/>
                    </a:ext>
                  </a:extLst>
                </a:gridCol>
                <a:gridCol w="3148042">
                  <a:extLst>
                    <a:ext uri="{9D8B030D-6E8A-4147-A177-3AD203B41FA5}">
                      <a16:colId xmlns:a16="http://schemas.microsoft.com/office/drawing/2014/main" val="2763412444"/>
                    </a:ext>
                  </a:extLst>
                </a:gridCol>
                <a:gridCol w="3625017">
                  <a:extLst>
                    <a:ext uri="{9D8B030D-6E8A-4147-A177-3AD203B41FA5}">
                      <a16:colId xmlns:a16="http://schemas.microsoft.com/office/drawing/2014/main" val="2906026562"/>
                    </a:ext>
                  </a:extLst>
                </a:gridCol>
              </a:tblGrid>
              <a:tr h="439087">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rgbClr val="C00000"/>
                          </a:solidFill>
                          <a:latin typeface="+mn-lt"/>
                        </a:rPr>
                        <a:t>UPDATED</a:t>
                      </a:r>
                    </a:p>
                  </a:txBody>
                  <a:tcPr anchor="ctr"/>
                </a:tc>
                <a:tc hMerge="1">
                  <a:txBody>
                    <a:bodyPr/>
                    <a:lstStyle/>
                    <a:p>
                      <a:pPr algn="l"/>
                      <a:endParaRPr lang="en-US" sz="1600" b="1" dirty="0">
                        <a:solidFill>
                          <a:schemeClr val="tx1"/>
                        </a:solidFill>
                        <a:latin typeface="+mn-lt"/>
                        <a:ea typeface="Open Sans" panose="020B0606030504020204" pitchFamily="34" charset="0"/>
                        <a:cs typeface="Open Sans" panose="020B0606030504020204" pitchFamily="34" charset="0"/>
                      </a:endParaRPr>
                    </a:p>
                  </a:txBody>
                  <a:tcPr anchor="ctr"/>
                </a:tc>
                <a:tc hMerge="1">
                  <a:txBody>
                    <a:bodyPr/>
                    <a:lstStyle/>
                    <a:p>
                      <a:pPr algn="l"/>
                      <a:endParaRPr lang="en-US" sz="1400" b="0" dirty="0">
                        <a:solidFill>
                          <a:schemeClr val="tx1"/>
                        </a:solidFill>
                      </a:endParaRPr>
                    </a:p>
                  </a:txBody>
                  <a:tcPr anchor="ctr"/>
                </a:tc>
                <a:tc hMerge="1">
                  <a:txBody>
                    <a:bodyPr/>
                    <a:lstStyle/>
                    <a:p>
                      <a:pPr algn="l"/>
                      <a:endParaRPr lang="en-US" sz="1400" b="0" dirty="0">
                        <a:solidFill>
                          <a:schemeClr val="tx1"/>
                        </a:solidFill>
                      </a:endParaRPr>
                    </a:p>
                  </a:txBody>
                  <a:tcPr anchor="ctr"/>
                </a:tc>
                <a:extLst>
                  <a:ext uri="{0D108BD9-81ED-4DB2-BD59-A6C34878D82A}">
                    <a16:rowId xmlns:a16="http://schemas.microsoft.com/office/drawing/2014/main" val="2122401029"/>
                  </a:ext>
                </a:extLst>
              </a:tr>
              <a:tr h="1771561">
                <a:tc gridSpan="4">
                  <a:txBody>
                    <a:bodyPr/>
                    <a:lstStyle/>
                    <a:p>
                      <a:pPr marL="0" indent="0" algn="l">
                        <a:lnSpc>
                          <a:spcPct val="107000"/>
                        </a:lnSpc>
                        <a:spcAft>
                          <a:spcPts val="0"/>
                        </a:spcAft>
                        <a:buFont typeface="Arial" panose="020B0604020202020204" pitchFamily="34" charset="0"/>
                        <a:buNone/>
                      </a:pPr>
                      <a:r>
                        <a:rPr lang="en-US" sz="1100" b="1" dirty="0">
                          <a:solidFill>
                            <a:schemeClr val="tx1"/>
                          </a:solidFill>
                          <a:effectLst/>
                          <a:latin typeface="+mn-lt"/>
                          <a:ea typeface="Open Sans" panose="020B0606030504020204" pitchFamily="34" charset="0"/>
                          <a:cs typeface="Open Sans" panose="020B0606030504020204" pitchFamily="34" charset="0"/>
                        </a:rPr>
                        <a:t>Effective Fall 2022 and regarding the below Academic Calendars:</a:t>
                      </a:r>
                    </a:p>
                    <a:p>
                      <a:pPr marL="171450" indent="-171450" algn="l">
                        <a:lnSpc>
                          <a:spcPct val="107000"/>
                        </a:lnSpc>
                        <a:spcAft>
                          <a:spcPts val="0"/>
                        </a:spcAft>
                        <a:buFont typeface="Arial" panose="020B0604020202020204" pitchFamily="34" charset="0"/>
                        <a:buChar char="•"/>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2017-2018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2018-2019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2019-2020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2020-2021 Academic Calendar</a:t>
                      </a: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2021-2022 Academic Calendar</a:t>
                      </a:r>
                    </a:p>
                    <a:p>
                      <a:pPr marL="0" indent="0" algn="l">
                        <a:lnSpc>
                          <a:spcPct val="107000"/>
                        </a:lnSpc>
                        <a:spcAft>
                          <a:spcPts val="0"/>
                        </a:spcAft>
                        <a:buFont typeface="Arial" panose="020B0604020202020204" pitchFamily="34" charset="0"/>
                        <a:buNone/>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marL="0" indent="0" algn="l">
                        <a:lnSpc>
                          <a:spcPct val="107000"/>
                        </a:lnSpc>
                        <a:spcAft>
                          <a:spcPts val="0"/>
                        </a:spcAft>
                        <a:buFont typeface="Arial" panose="020B0604020202020204" pitchFamily="34" charset="0"/>
                        <a:buNone/>
                      </a:pPr>
                      <a:r>
                        <a:rPr lang="en-US" sz="1100" b="1" dirty="0">
                          <a:solidFill>
                            <a:schemeClr val="tx1"/>
                          </a:solidFill>
                          <a:effectLst/>
                          <a:latin typeface="+mn-lt"/>
                          <a:ea typeface="Open Sans" panose="020B0606030504020204" pitchFamily="34" charset="0"/>
                          <a:cs typeface="Open Sans" panose="020B0606030504020204" pitchFamily="34" charset="0"/>
                        </a:rPr>
                        <a:t>Where ESSE 2011 3.00 and ESSE 2012 3.00 are listed among the degree requirements, please see the below pre-approved course substitutions.</a:t>
                      </a:r>
                      <a:endParaRPr lang="en-CA" sz="1100" b="1"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243398178"/>
                  </a:ext>
                </a:extLst>
              </a:tr>
              <a:tr h="493974">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Scenario</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ESSE 2011</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ESSE 2012</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effectLst/>
                          <a:latin typeface="+mn-lt"/>
                          <a:ea typeface="Open Sans" panose="020B0606030504020204" pitchFamily="34" charset="0"/>
                          <a:cs typeface="Open Sans" panose="020B0606030504020204" pitchFamily="34" charset="0"/>
                        </a:rPr>
                        <a:t>Remediation</a:t>
                      </a:r>
                      <a:endParaRPr lang="en-CA" sz="1100" b="1"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582975374"/>
                  </a:ext>
                </a:extLst>
              </a:tr>
              <a:tr h="493974">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1</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No remediation required</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787984129"/>
                  </a:ext>
                </a:extLst>
              </a:tr>
              <a:tr h="493974">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2</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ESSE 2010</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708264914"/>
                  </a:ext>
                </a:extLst>
              </a:tr>
              <a:tr h="493974">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3</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Passed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Complete one of the following courses:</a:t>
                      </a:r>
                    </a:p>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ESSE 2020 3.00, </a:t>
                      </a:r>
                      <a:r>
                        <a:rPr lang="en-US" sz="1100" b="0" u="none" dirty="0">
                          <a:solidFill>
                            <a:schemeClr val="tx1"/>
                          </a:solidFill>
                          <a:effectLst/>
                          <a:latin typeface="+mn-lt"/>
                          <a:ea typeface="Open Sans" panose="020B0606030504020204" pitchFamily="34" charset="0"/>
                          <a:cs typeface="Open Sans" panose="020B0606030504020204" pitchFamily="34" charset="0"/>
                        </a:rPr>
                        <a:t>ESSE</a:t>
                      </a:r>
                      <a:r>
                        <a:rPr lang="en-US" sz="1100" b="0" dirty="0">
                          <a:solidFill>
                            <a:schemeClr val="tx1"/>
                          </a:solidFill>
                          <a:effectLst/>
                          <a:latin typeface="+mn-lt"/>
                          <a:ea typeface="Open Sans" panose="020B0606030504020204" pitchFamily="34" charset="0"/>
                          <a:cs typeface="Open Sans" panose="020B0606030504020204" pitchFamily="34" charset="0"/>
                        </a:rPr>
                        <a:t> 3XXX 3.00,</a:t>
                      </a:r>
                    </a:p>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ESSE 4XXX 3.00, or PHYS 2060 3.00</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289028538"/>
                  </a:ext>
                </a:extLst>
              </a:tr>
              <a:tr h="493974">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4</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Failed or didn’t take</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effectLst/>
                          <a:latin typeface="+mn-lt"/>
                          <a:ea typeface="Open Sans" panose="020B0606030504020204" pitchFamily="34" charset="0"/>
                          <a:cs typeface="Open Sans" panose="020B0606030504020204" pitchFamily="34" charset="0"/>
                        </a:rPr>
                        <a:t>Take ESSE 2010 and ESSE 2020</a:t>
                      </a: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917138556"/>
                  </a:ext>
                </a:extLst>
              </a:tr>
              <a:tr h="493974">
                <a:tc gridSpan="4">
                  <a:txBody>
                    <a:bodyPr/>
                    <a:lstStyle/>
                    <a:p>
                      <a:pPr algn="l">
                        <a:lnSpc>
                          <a:spcPct val="107000"/>
                        </a:lnSpc>
                        <a:spcAft>
                          <a:spcPts val="0"/>
                        </a:spcAft>
                      </a:pPr>
                      <a:r>
                        <a:rPr lang="en-US" sz="1100" b="1" i="0" dirty="0">
                          <a:solidFill>
                            <a:schemeClr val="tx1"/>
                          </a:solidFill>
                          <a:effectLst/>
                          <a:latin typeface="+mn-lt"/>
                          <a:ea typeface="Open Sans" panose="020B0606030504020204" pitchFamily="34" charset="0"/>
                          <a:cs typeface="Open Sans" panose="020B0606030504020204" pitchFamily="34" charset="0"/>
                        </a:rPr>
                        <a:t>Where a student completes any ESSE 3XXX / 4XXX 3.00 or PHYS 2060 3.00 in lieu of ESSE 2011, they must still complete 15.00 additional credits from the “15.00 credits from…” list in the Academic Calendar.</a:t>
                      </a:r>
                      <a:endParaRPr lang="en-CA" sz="1100" b="1" i="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100" b="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808203205"/>
                  </a:ext>
                </a:extLst>
              </a:tr>
            </a:tbl>
          </a:graphicData>
        </a:graphic>
      </p:graphicFrame>
    </p:spTree>
    <p:extLst>
      <p:ext uri="{BB962C8B-B14F-4D97-AF65-F5344CB8AC3E}">
        <p14:creationId xmlns:p14="http://schemas.microsoft.com/office/powerpoint/2010/main" val="275112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t>EARTH AND ATMOSPHERIC SCIENCE – </a:t>
            </a:r>
            <a:r>
              <a:rPr lang="en-US" dirty="0">
                <a:solidFill>
                  <a:srgbClr val="C00000"/>
                </a:solidFill>
              </a:rPr>
              <a:t>ATMOSPHERIC SCIENCE</a:t>
            </a: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3835498242"/>
              </p:ext>
            </p:extLst>
          </p:nvPr>
        </p:nvGraphicFramePr>
        <p:xfrm>
          <a:off x="518859" y="1243025"/>
          <a:ext cx="11161244" cy="4997621"/>
        </p:xfrm>
        <a:graphic>
          <a:graphicData uri="http://schemas.openxmlformats.org/drawingml/2006/table">
            <a:tbl>
              <a:tblPr firstRow="1" bandRow="1">
                <a:tableStyleId>{5FD0F851-EC5A-4D38-B0AD-8093EC10F338}</a:tableStyleId>
              </a:tblPr>
              <a:tblGrid>
                <a:gridCol w="741530">
                  <a:extLst>
                    <a:ext uri="{9D8B030D-6E8A-4147-A177-3AD203B41FA5}">
                      <a16:colId xmlns:a16="http://schemas.microsoft.com/office/drawing/2014/main" val="2728972871"/>
                    </a:ext>
                  </a:extLst>
                </a:gridCol>
                <a:gridCol w="2240692">
                  <a:extLst>
                    <a:ext uri="{9D8B030D-6E8A-4147-A177-3AD203B41FA5}">
                      <a16:colId xmlns:a16="http://schemas.microsoft.com/office/drawing/2014/main" val="1121155453"/>
                    </a:ext>
                  </a:extLst>
                </a:gridCol>
                <a:gridCol w="4028303">
                  <a:extLst>
                    <a:ext uri="{9D8B030D-6E8A-4147-A177-3AD203B41FA5}">
                      <a16:colId xmlns:a16="http://schemas.microsoft.com/office/drawing/2014/main" val="185648685"/>
                    </a:ext>
                  </a:extLst>
                </a:gridCol>
                <a:gridCol w="4150719">
                  <a:extLst>
                    <a:ext uri="{9D8B030D-6E8A-4147-A177-3AD203B41FA5}">
                      <a16:colId xmlns:a16="http://schemas.microsoft.com/office/drawing/2014/main" val="2226486139"/>
                    </a:ext>
                  </a:extLst>
                </a:gridCol>
              </a:tblGrid>
              <a:tr h="525793">
                <a:tc gridSpan="4">
                  <a:txBody>
                    <a:bodyPr/>
                    <a:lstStyle/>
                    <a:p>
                      <a:pPr algn="l"/>
                      <a:r>
                        <a:rPr lang="en-US" sz="1100" b="0" dirty="0">
                          <a:solidFill>
                            <a:srgbClr val="C00000"/>
                          </a:solidFill>
                          <a:latin typeface="+mn-lt"/>
                        </a:rPr>
                        <a:t>UPDATED</a:t>
                      </a:r>
                    </a:p>
                  </a:txBody>
                  <a:tcPr anchor="ctr"/>
                </a:tc>
                <a:tc hMerge="1">
                  <a:txBody>
                    <a:bodyPr/>
                    <a:lstStyle/>
                    <a:p>
                      <a:pPr algn="l"/>
                      <a:endParaRPr lang="en-US" sz="1100" b="1" dirty="0">
                        <a:solidFill>
                          <a:schemeClr val="tx1"/>
                        </a:solidFill>
                        <a:latin typeface="+mn-lt"/>
                      </a:endParaRPr>
                    </a:p>
                  </a:txBody>
                  <a:tcPr anchor="ctr"/>
                </a:tc>
                <a:tc hMerge="1">
                  <a:txBody>
                    <a:bodyPr/>
                    <a:lstStyle/>
                    <a:p>
                      <a:pPr algn="l"/>
                      <a:endParaRPr lang="en-US" sz="1100" b="1" dirty="0">
                        <a:solidFill>
                          <a:schemeClr val="tx1"/>
                        </a:solidFill>
                        <a:latin typeface="+mn-lt"/>
                      </a:endParaRPr>
                    </a:p>
                  </a:txBody>
                  <a:tcPr anchor="ctr"/>
                </a:tc>
                <a:tc hMerge="1">
                  <a:txBody>
                    <a:bodyPr/>
                    <a:lstStyle/>
                    <a:p>
                      <a:pPr algn="l"/>
                      <a:endParaRPr lang="en-US" sz="1100" b="1" dirty="0">
                        <a:solidFill>
                          <a:schemeClr val="tx1"/>
                        </a:solidFill>
                        <a:latin typeface="+mn-lt"/>
                      </a:endParaRPr>
                    </a:p>
                  </a:txBody>
                  <a:tcPr anchor="ctr"/>
                </a:tc>
                <a:extLst>
                  <a:ext uri="{0D108BD9-81ED-4DB2-BD59-A6C34878D82A}">
                    <a16:rowId xmlns:a16="http://schemas.microsoft.com/office/drawing/2014/main" val="2122401029"/>
                  </a:ext>
                </a:extLst>
              </a:tr>
              <a:tr h="1273136">
                <a:tc gridSpan="4">
                  <a:txBody>
                    <a:bodyPr/>
                    <a:lstStyle/>
                    <a:p>
                      <a:pPr marL="0" indent="0" algn="l">
                        <a:lnSpc>
                          <a:spcPct val="107000"/>
                        </a:lnSpc>
                        <a:spcAft>
                          <a:spcPts val="0"/>
                        </a:spcAft>
                        <a:buFont typeface="Arial" panose="020B0604020202020204" pitchFamily="34" charset="0"/>
                        <a:buNone/>
                      </a:pPr>
                      <a:r>
                        <a:rPr lang="en-US" sz="1100" b="1" dirty="0">
                          <a:solidFill>
                            <a:schemeClr val="tx1"/>
                          </a:solidFill>
                          <a:effectLst/>
                          <a:latin typeface="+mn-lt"/>
                          <a:ea typeface="Open Sans" panose="020B0606030504020204" pitchFamily="34" charset="0"/>
                          <a:cs typeface="Open Sans" panose="020B0606030504020204" pitchFamily="34" charset="0"/>
                        </a:rPr>
                        <a:t>Up to Summer 2022 and regarding the below Academic Calendars:</a:t>
                      </a:r>
                    </a:p>
                    <a:p>
                      <a:pPr marL="171450" indent="-171450" algn="l">
                        <a:lnSpc>
                          <a:spcPct val="107000"/>
                        </a:lnSpc>
                        <a:spcAft>
                          <a:spcPts val="0"/>
                        </a:spcAft>
                        <a:buFont typeface="Arial" panose="020B0604020202020204" pitchFamily="34" charset="0"/>
                        <a:buChar char="•"/>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marL="171450" indent="-171450" algn="l">
                        <a:lnSpc>
                          <a:spcPct val="107000"/>
                        </a:lnSpc>
                        <a:spcAft>
                          <a:spcPts val="0"/>
                        </a:spcAft>
                        <a:buFont typeface="Arial" panose="020B0604020202020204" pitchFamily="34" charset="0"/>
                        <a:buChar char="•"/>
                      </a:pPr>
                      <a:r>
                        <a:rPr lang="en-US" sz="1100" b="0" dirty="0">
                          <a:solidFill>
                            <a:schemeClr val="tx1"/>
                          </a:solidFill>
                          <a:effectLst/>
                          <a:latin typeface="+mn-lt"/>
                          <a:ea typeface="Open Sans" panose="020B0606030504020204" pitchFamily="34" charset="0"/>
                          <a:cs typeface="Open Sans" panose="020B0606030504020204" pitchFamily="34" charset="0"/>
                        </a:rPr>
                        <a:t>2016-2017 Academic Calendars and prior</a:t>
                      </a:r>
                    </a:p>
                    <a:p>
                      <a:pPr marL="0" indent="0" algn="l">
                        <a:lnSpc>
                          <a:spcPct val="107000"/>
                        </a:lnSpc>
                        <a:spcAft>
                          <a:spcPts val="0"/>
                        </a:spcAft>
                        <a:buFont typeface="Arial" panose="020B0604020202020204" pitchFamily="34" charset="0"/>
                        <a:buNone/>
                      </a:pPr>
                      <a:endParaRPr lang="en-US" sz="1100" b="1" dirty="0">
                        <a:solidFill>
                          <a:schemeClr val="tx1"/>
                        </a:solidFill>
                        <a:effectLst/>
                        <a:latin typeface="+mn-lt"/>
                        <a:ea typeface="Open Sans" panose="020B0606030504020204" pitchFamily="34" charset="0"/>
                        <a:cs typeface="Open Sans" panose="020B0606030504020204" pitchFamily="34" charset="0"/>
                      </a:endParaRPr>
                    </a:p>
                    <a:p>
                      <a:pPr algn="l">
                        <a:lnSpc>
                          <a:spcPct val="107000"/>
                        </a:lnSpc>
                        <a:spcAft>
                          <a:spcPts val="0"/>
                        </a:spcAft>
                      </a:pPr>
                      <a:r>
                        <a:rPr lang="en-US" sz="1100" b="1" dirty="0">
                          <a:solidFill>
                            <a:schemeClr val="tx1"/>
                          </a:solidFill>
                          <a:effectLst/>
                          <a:latin typeface="+mn-lt"/>
                          <a:ea typeface="Open Sans" panose="020B0606030504020204" pitchFamily="34" charset="0"/>
                          <a:cs typeface="Open Sans" panose="020B0606030504020204" pitchFamily="34" charset="0"/>
                        </a:rPr>
                        <a:t>Where ESSE 2010 3.00 and “</a:t>
                      </a:r>
                      <a:r>
                        <a:rPr lang="en-US" sz="1100" b="1" i="1" u="none" dirty="0">
                          <a:solidFill>
                            <a:schemeClr val="tx1"/>
                          </a:solidFill>
                          <a:effectLst/>
                          <a:latin typeface="+mn-lt"/>
                          <a:ea typeface="Open Sans" panose="020B0606030504020204" pitchFamily="34" charset="0"/>
                          <a:cs typeface="Open Sans" panose="020B0606030504020204" pitchFamily="34" charset="0"/>
                        </a:rPr>
                        <a:t>at least three science credits chosen from: LE/ENG 2003 3.00; SC/CHEM 2011 3.00; SC/CHEM 2030 3.00; SC/MATH 2022 3.00; SC/MATH 2222 3.00; SC/PHYS 2211 1.00</a:t>
                      </a:r>
                      <a:r>
                        <a:rPr lang="en-US" sz="1100" b="1" u="none" dirty="0">
                          <a:solidFill>
                            <a:schemeClr val="tx1"/>
                          </a:solidFill>
                          <a:effectLst/>
                          <a:latin typeface="+mn-lt"/>
                          <a:ea typeface="Open Sans" panose="020B0606030504020204" pitchFamily="34" charset="0"/>
                          <a:cs typeface="Open Sans" panose="020B0606030504020204" pitchFamily="34" charset="0"/>
                        </a:rPr>
                        <a:t>” </a:t>
                      </a:r>
                      <a:r>
                        <a:rPr lang="en-US" sz="1100" b="1" dirty="0">
                          <a:solidFill>
                            <a:schemeClr val="tx1"/>
                          </a:solidFill>
                          <a:effectLst/>
                          <a:latin typeface="+mn-lt"/>
                          <a:ea typeface="Open Sans" panose="020B0606030504020204" pitchFamily="34" charset="0"/>
                          <a:cs typeface="Open Sans" panose="020B0606030504020204" pitchFamily="34" charset="0"/>
                        </a:rPr>
                        <a:t>are listed among the degree requirements, please see the below pre-approved course substitutions.</a:t>
                      </a:r>
                      <a:endParaRPr lang="en-CA" sz="1100" b="1"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100" b="1" u="none"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hMerge="1">
                  <a:txBody>
                    <a:bodyPr/>
                    <a:lstStyle/>
                    <a:p>
                      <a:pPr algn="ctr">
                        <a:lnSpc>
                          <a:spcPct val="107000"/>
                        </a:lnSpc>
                        <a:spcAft>
                          <a:spcPts val="0"/>
                        </a:spcAft>
                      </a:pP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549772370"/>
                  </a:ext>
                </a:extLst>
              </a:tr>
              <a:tr h="696524">
                <a:tc>
                  <a:txBody>
                    <a:bodyPr/>
                    <a:lstStyle/>
                    <a:p>
                      <a:pPr algn="ctr">
                        <a:lnSpc>
                          <a:spcPct val="107000"/>
                        </a:lnSpc>
                        <a:spcAft>
                          <a:spcPts val="0"/>
                        </a:spcAft>
                      </a:pPr>
                      <a:r>
                        <a:rPr lang="en-US" sz="1100" b="1" dirty="0">
                          <a:solidFill>
                            <a:schemeClr val="tx1"/>
                          </a:solidFill>
                          <a:effectLst/>
                          <a:latin typeface="+mn-lt"/>
                          <a:ea typeface="Open Sans"/>
                          <a:cs typeface="Open Sans"/>
                        </a:rPr>
                        <a:t>Scenario</a:t>
                      </a:r>
                      <a:endParaRPr lang="en-CA" sz="1100" dirty="0">
                        <a:solidFill>
                          <a:schemeClr val="tx1"/>
                        </a:solidFill>
                        <a:effectLst/>
                        <a:latin typeface="+mn-lt"/>
                        <a:ea typeface="Open Sans"/>
                        <a:cs typeface="Open Sans"/>
                      </a:endParaRPr>
                    </a:p>
                  </a:txBody>
                  <a:tcPr marL="68580" marR="68580" marT="0" marB="0" anchor="ctr"/>
                </a:tc>
                <a:tc>
                  <a:txBody>
                    <a:bodyPr/>
                    <a:lstStyle/>
                    <a:p>
                      <a:pPr algn="ctr">
                        <a:lnSpc>
                          <a:spcPct val="107000"/>
                        </a:lnSpc>
                        <a:spcAft>
                          <a:spcPts val="0"/>
                        </a:spcAft>
                      </a:pPr>
                      <a:r>
                        <a:rPr lang="en-US" sz="1100" b="1" dirty="0">
                          <a:solidFill>
                            <a:schemeClr val="tx1"/>
                          </a:solidFill>
                          <a:effectLst/>
                          <a:latin typeface="+mn-lt"/>
                          <a:ea typeface="Open Sans" panose="020B0606030504020204" pitchFamily="34" charset="0"/>
                          <a:cs typeface="Open Sans" panose="020B0606030504020204" pitchFamily="34" charset="0"/>
                        </a:rPr>
                        <a:t>ESSE 2010</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u="none" dirty="0">
                          <a:solidFill>
                            <a:schemeClr val="tx1"/>
                          </a:solidFill>
                          <a:effectLst/>
                          <a:latin typeface="+mn-lt"/>
                          <a:ea typeface="Open Sans" panose="020B0606030504020204" pitchFamily="34" charset="0"/>
                          <a:cs typeface="Open Sans" panose="020B0606030504020204" pitchFamily="34" charset="0"/>
                        </a:rPr>
                        <a:t>at least three science credits chosen from</a:t>
                      </a:r>
                      <a:endParaRPr lang="en-CA" sz="1100" b="1" u="none" dirty="0">
                        <a:solidFill>
                          <a:schemeClr val="tx1"/>
                        </a:solidFill>
                        <a:effectLst/>
                        <a:latin typeface="+mn-lt"/>
                        <a:ea typeface="Open Sans" panose="020B0606030504020204" pitchFamily="34" charset="0"/>
                        <a:cs typeface="Open Sans" panose="020B0606030504020204" pitchFamily="34" charset="0"/>
                      </a:endParaRPr>
                    </a:p>
                    <a:p>
                      <a:pPr algn="ctr">
                        <a:lnSpc>
                          <a:spcPct val="107000"/>
                        </a:lnSpc>
                        <a:spcAft>
                          <a:spcPts val="0"/>
                        </a:spcAft>
                      </a:pPr>
                      <a:r>
                        <a:rPr lang="en-US" sz="1100" b="1" u="none" dirty="0">
                          <a:solidFill>
                            <a:schemeClr val="tx1"/>
                          </a:solidFill>
                          <a:effectLst/>
                          <a:latin typeface="+mn-lt"/>
                          <a:ea typeface="Open Sans" panose="020B0606030504020204" pitchFamily="34" charset="0"/>
                          <a:cs typeface="Open Sans" panose="020B0606030504020204" pitchFamily="34" charset="0"/>
                        </a:rPr>
                        <a:t>LE/ENG 2003 3.00; SC/CHEM 2011 3.00; SC/CHEM 2030 3.00; SC/MATH 2022 3.00; SC/MATH 2222 3.00; SC/PHYS 2211 1.00;</a:t>
                      </a:r>
                      <a:endParaRPr lang="en-CA" sz="1100" b="1" u="none"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1" dirty="0">
                          <a:solidFill>
                            <a:schemeClr val="tx1"/>
                          </a:solidFill>
                          <a:effectLst/>
                          <a:latin typeface="+mn-lt"/>
                          <a:ea typeface="Open Sans" panose="020B0606030504020204" pitchFamily="34" charset="0"/>
                          <a:cs typeface="Open Sans" panose="020B0606030504020204" pitchFamily="34" charset="0"/>
                        </a:rPr>
                        <a:t>Remediation</a:t>
                      </a:r>
                      <a:endParaRPr lang="en-CA" sz="110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288305427"/>
                  </a:ext>
                </a:extLst>
              </a:tr>
              <a:tr h="696240">
                <a:tc>
                  <a:txBody>
                    <a:bodyPr/>
                    <a:lstStyle/>
                    <a:p>
                      <a:pPr algn="ctr">
                        <a:lnSpc>
                          <a:spcPct val="107000"/>
                        </a:lnSpc>
                        <a:spcAft>
                          <a:spcPts val="0"/>
                        </a:spcAft>
                      </a:pPr>
                      <a:r>
                        <a:rPr lang="en-US" sz="1100" b="0" dirty="0">
                          <a:solidFill>
                            <a:schemeClr val="tx1"/>
                          </a:solidFill>
                          <a:effectLst/>
                          <a:latin typeface="+mn-lt"/>
                          <a:ea typeface="Open Sans"/>
                          <a:cs typeface="Open Sans"/>
                        </a:rPr>
                        <a:t>1</a:t>
                      </a:r>
                      <a:endParaRPr lang="en-CA" sz="1100" b="0" dirty="0">
                        <a:solidFill>
                          <a:schemeClr val="tx1"/>
                        </a:solidFill>
                        <a:effectLst/>
                        <a:latin typeface="+mn-lt"/>
                        <a:ea typeface="Open Sans"/>
                        <a:cs typeface="Open Sans"/>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Passed</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Continue to take at least 3.00 credits from:</a:t>
                      </a:r>
                      <a:endParaRPr lang="en-CA" sz="1100" b="0" dirty="0">
                        <a:solidFill>
                          <a:schemeClr val="tx1"/>
                        </a:solidFill>
                        <a:effectLst/>
                        <a:latin typeface="+mn-lt"/>
                        <a:ea typeface="Open Sans" panose="020B0606030504020204" pitchFamily="34" charset="0"/>
                        <a:cs typeface="Open Sans" panose="020B0606030504020204" pitchFamily="34" charset="0"/>
                      </a:endParaRPr>
                    </a:p>
                    <a:p>
                      <a:pPr algn="l">
                        <a:lnSpc>
                          <a:spcPct val="107000"/>
                        </a:lnSpc>
                        <a:spcAft>
                          <a:spcPts val="0"/>
                        </a:spcAft>
                      </a:pPr>
                      <a:r>
                        <a:rPr lang="en-US" sz="1100" b="0" u="none" dirty="0">
                          <a:solidFill>
                            <a:schemeClr val="tx1"/>
                          </a:solidFill>
                          <a:effectLst/>
                          <a:latin typeface="+mn-lt"/>
                          <a:ea typeface="Open Sans" panose="020B0606030504020204" pitchFamily="34" charset="0"/>
                          <a:cs typeface="Open Sans" panose="020B0606030504020204" pitchFamily="34" charset="0"/>
                        </a:rPr>
                        <a:t>LE/ENG 2003 3.00; SC/CHEM 2011 3.00; SC/CHEM 2030 3.00; SC/MATH 2022 3.00; SC/MATH 2222 3.00; SC/PHYS 2211 1.00; or any additional </a:t>
                      </a:r>
                      <a:r>
                        <a:rPr lang="en-US" sz="1100" b="0" kern="1200" dirty="0">
                          <a:solidFill>
                            <a:schemeClr val="tx1"/>
                          </a:solidFill>
                          <a:effectLst/>
                          <a:latin typeface="+mn-lt"/>
                          <a:ea typeface="Open Sans"/>
                          <a:cs typeface="Open Sans"/>
                        </a:rPr>
                        <a:t>ESSE 3XXX or ESSE 4XXX 3.00 credit course</a:t>
                      </a:r>
                      <a:endParaRPr lang="en-CA" sz="1100" b="0" u="none"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664632736"/>
                  </a:ext>
                </a:extLst>
              </a:tr>
              <a:tr h="213096">
                <a:tc>
                  <a:txBody>
                    <a:bodyPr/>
                    <a:lstStyle/>
                    <a:p>
                      <a:pPr algn="ctr">
                        <a:lnSpc>
                          <a:spcPct val="107000"/>
                        </a:lnSpc>
                        <a:spcAft>
                          <a:spcPts val="0"/>
                        </a:spcAft>
                      </a:pPr>
                      <a:r>
                        <a:rPr lang="en-US" sz="1100" b="0" dirty="0">
                          <a:solidFill>
                            <a:schemeClr val="tx1"/>
                          </a:solidFill>
                          <a:effectLst/>
                          <a:latin typeface="+mn-lt"/>
                          <a:ea typeface="Open Sans"/>
                          <a:cs typeface="Open Sans"/>
                        </a:rPr>
                        <a:t>2</a:t>
                      </a:r>
                      <a:endParaRPr lang="en-CA" sz="1100" b="0" dirty="0">
                        <a:solidFill>
                          <a:schemeClr val="tx1"/>
                        </a:solidFill>
                        <a:effectLst/>
                        <a:latin typeface="+mn-lt"/>
                        <a:ea typeface="Open Sans"/>
                        <a:cs typeface="Open Sans"/>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Take ESSE 2011 and ESSE 2012</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368507988"/>
                  </a:ext>
                </a:extLst>
              </a:tr>
              <a:tr h="522678">
                <a:tc>
                  <a:txBody>
                    <a:bodyPr/>
                    <a:lstStyle/>
                    <a:p>
                      <a:pPr algn="ctr">
                        <a:lnSpc>
                          <a:spcPct val="107000"/>
                        </a:lnSpc>
                        <a:spcAft>
                          <a:spcPts val="0"/>
                        </a:spcAft>
                      </a:pPr>
                      <a:r>
                        <a:rPr lang="en-US" sz="1100" b="0" dirty="0">
                          <a:solidFill>
                            <a:schemeClr val="tx1"/>
                          </a:solidFill>
                          <a:effectLst/>
                          <a:latin typeface="+mn-lt"/>
                          <a:ea typeface="Open Sans"/>
                          <a:cs typeface="Open Sans"/>
                        </a:rPr>
                        <a:t>3</a:t>
                      </a:r>
                      <a:endParaRPr lang="en-CA" sz="1100" b="0" dirty="0">
                        <a:solidFill>
                          <a:schemeClr val="tx1"/>
                        </a:solidFill>
                        <a:effectLst/>
                        <a:latin typeface="+mn-lt"/>
                        <a:ea typeface="Open Sans"/>
                        <a:cs typeface="Open Sans"/>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Failed or didn’t take</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ctr">
                        <a:lnSpc>
                          <a:spcPct val="107000"/>
                        </a:lnSpc>
                        <a:spcAft>
                          <a:spcPts val="0"/>
                        </a:spcAft>
                      </a:pPr>
                      <a:r>
                        <a:rPr lang="en-US" sz="1100" b="0" dirty="0">
                          <a:solidFill>
                            <a:schemeClr val="tx1"/>
                          </a:solidFill>
                          <a:effectLst/>
                          <a:latin typeface="+mn-lt"/>
                          <a:ea typeface="Open Sans" panose="020B0606030504020204" pitchFamily="34" charset="0"/>
                          <a:cs typeface="Open Sans" panose="020B0606030504020204" pitchFamily="34" charset="0"/>
                        </a:rPr>
                        <a:t>Passed</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tc>
                  <a:txBody>
                    <a:bodyPr/>
                    <a:lstStyle/>
                    <a:p>
                      <a:pPr algn="l">
                        <a:lnSpc>
                          <a:spcPct val="107000"/>
                        </a:lnSpc>
                        <a:spcAft>
                          <a:spcPts val="0"/>
                        </a:spcAft>
                      </a:pPr>
                      <a:r>
                        <a:rPr lang="en-US" sz="1100" dirty="0">
                          <a:effectLst/>
                          <a:latin typeface="+mn-lt"/>
                          <a:ea typeface="Open Sans" panose="020B0606030504020204" pitchFamily="34" charset="0"/>
                          <a:cs typeface="Open Sans" panose="020B0606030504020204" pitchFamily="34" charset="0"/>
                        </a:rPr>
                        <a:t>Consult Undergraduate Program Director and Academic Advisor to determine which of ESSE 2011 or ESSE 2012 should be completed.</a:t>
                      </a:r>
                      <a:endParaRPr lang="en-CA" sz="1100" dirty="0">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514088900"/>
                  </a:ext>
                </a:extLst>
              </a:tr>
              <a:tr h="1040527">
                <a:tc gridSpan="4">
                  <a:txBody>
                    <a:bodyPr/>
                    <a:lstStyle/>
                    <a:p>
                      <a:pPr algn="l">
                        <a:lnSpc>
                          <a:spcPct val="107000"/>
                        </a:lnSpc>
                        <a:spcAft>
                          <a:spcPts val="0"/>
                        </a:spcAft>
                      </a:pPr>
                      <a:r>
                        <a:rPr lang="en-US" sz="1100" b="1" kern="1200" dirty="0">
                          <a:solidFill>
                            <a:schemeClr val="tx1"/>
                          </a:solidFill>
                          <a:effectLst/>
                          <a:latin typeface="+mn-lt"/>
                          <a:ea typeface="Open Sans" panose="020B0606030504020204" pitchFamily="34" charset="0"/>
                          <a:cs typeface="Open Sans" panose="020B0606030504020204" pitchFamily="34" charset="0"/>
                        </a:rPr>
                        <a:t>ESSE 2011 and ESSE 2012 have since been discontinued. For students still requiring ESSE 2011 or ESSE 2012, refer to the previous slide.</a:t>
                      </a:r>
                      <a:endParaRPr lang="en-CA" sz="1100" b="0" dirty="0">
                        <a:solidFill>
                          <a:schemeClr val="tx1"/>
                        </a:solidFill>
                        <a:effectLst/>
                        <a:latin typeface="+mn-lt"/>
                        <a:ea typeface="Open Sans" panose="020B0606030504020204" pitchFamily="34" charset="0"/>
                        <a:cs typeface="Open Sans" panose="020B0606030504020204" pitchFamily="34" charset="0"/>
                      </a:endParaRPr>
                    </a:p>
                    <a:p>
                      <a:endParaRPr lang="en-US" sz="1100" kern="1200" dirty="0">
                        <a:solidFill>
                          <a:schemeClr val="tx1"/>
                        </a:solidFill>
                        <a:effectLst/>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dirty="0">
                          <a:solidFill>
                            <a:schemeClr val="tx1"/>
                          </a:solidFill>
                          <a:effectLst/>
                          <a:latin typeface="+mn-lt"/>
                          <a:ea typeface="Open Sans" panose="020B0606030504020204" pitchFamily="34" charset="0"/>
                          <a:cs typeface="Open Sans" panose="020B0606030504020204" pitchFamily="34" charset="0"/>
                        </a:rPr>
                        <a:t>Where a student completes any ESSE 3XXX / 4XXX 3.00 in lieu of “at least three science credits chosen from”, they must still complete 15.00 additional credits from the “15.00 credits from…” list in the Academic Calendar.</a:t>
                      </a:r>
                      <a:endParaRPr lang="en-CA" sz="1100" b="1" i="0" dirty="0">
                        <a:solidFill>
                          <a:schemeClr val="tx1"/>
                        </a:solidFill>
                        <a:effectLst/>
                        <a:latin typeface="+mn-lt"/>
                        <a:ea typeface="Open Sans" panose="020B0606030504020204" pitchFamily="34" charset="0"/>
                        <a:cs typeface="Open Sans" panose="020B0606030504020204" pitchFamily="34" charset="0"/>
                      </a:endParaRPr>
                    </a:p>
                  </a:txBody>
                  <a:tcPr anchor="ctr"/>
                </a:tc>
                <a:tc hMerge="1">
                  <a:txBody>
                    <a:bodyPr/>
                    <a:lstStyle/>
                    <a:p>
                      <a:pPr marL="0" indent="0">
                        <a:buNone/>
                      </a:pPr>
                      <a:endParaRPr lang="en-US" sz="1200" b="0" i="0" u="none" strike="noStrike"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tc>
                <a:tc hMerge="1">
                  <a:txBody>
                    <a:bodyPr/>
                    <a:lstStyle/>
                    <a:p>
                      <a:pPr marL="0" indent="0">
                        <a:buNone/>
                      </a:pPr>
                      <a:endParaRPr lang="en-US" sz="1200" b="0" i="0" u="none" strike="noStrike"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tc>
                <a:tc hMerge="1">
                  <a:txBody>
                    <a:bodyPr/>
                    <a:lstStyle/>
                    <a:p>
                      <a:pPr marL="0" indent="0">
                        <a:buNone/>
                      </a:pPr>
                      <a:endParaRPr lang="en-US" sz="1200" b="0" i="0" u="none" strike="noStrike"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482770312"/>
                  </a:ext>
                </a:extLst>
              </a:tr>
            </a:tbl>
          </a:graphicData>
        </a:graphic>
      </p:graphicFrame>
    </p:spTree>
    <p:extLst>
      <p:ext uri="{BB962C8B-B14F-4D97-AF65-F5344CB8AC3E}">
        <p14:creationId xmlns:p14="http://schemas.microsoft.com/office/powerpoint/2010/main" val="70093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1DE6A8-799D-A643-B0A5-712671D95763}"/>
              </a:ext>
            </a:extLst>
          </p:cNvPr>
          <p:cNvSpPr>
            <a:spLocks noGrp="1"/>
          </p:cNvSpPr>
          <p:nvPr>
            <p:ph type="title"/>
          </p:nvPr>
        </p:nvSpPr>
        <p:spPr/>
        <p:txBody>
          <a:bodyPr/>
          <a:lstStyle/>
          <a:p>
            <a:r>
              <a:rPr lang="en-US" dirty="0"/>
              <a:t>EARTH AND ATMOSPHERIC SCIENCE – </a:t>
            </a:r>
            <a:r>
              <a:rPr lang="en-US" dirty="0">
                <a:solidFill>
                  <a:srgbClr val="C00000"/>
                </a:solidFill>
              </a:rPr>
              <a:t>ATMOSPHERIC SCIENCE</a:t>
            </a:r>
          </a:p>
        </p:txBody>
      </p:sp>
      <p:sp>
        <p:nvSpPr>
          <p:cNvPr id="9" name="TextBox 8">
            <a:extLst>
              <a:ext uri="{FF2B5EF4-FFF2-40B4-BE49-F238E27FC236}">
                <a16:creationId xmlns:a16="http://schemas.microsoft.com/office/drawing/2014/main" id="{556EF628-01D6-D640-B244-45FBDB39CE99}"/>
              </a:ext>
            </a:extLst>
          </p:cNvPr>
          <p:cNvSpPr txBox="1"/>
          <p:nvPr/>
        </p:nvSpPr>
        <p:spPr>
          <a:xfrm>
            <a:off x="3121572" y="3342290"/>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993366"/>
              </a:solidFill>
              <a:effectLst/>
              <a:uLnTx/>
              <a:uFillTx/>
              <a:latin typeface="IBM Plex Sans" panose="020B0503050203000203" pitchFamily="34" charset="0"/>
              <a:ea typeface="Roboto Thin" pitchFamily="2" charset="0"/>
              <a:cs typeface="+mn-cs"/>
            </a:endParaRPr>
          </a:p>
        </p:txBody>
      </p:sp>
      <p:sp>
        <p:nvSpPr>
          <p:cNvPr id="6" name="Rectangle 1">
            <a:extLst>
              <a:ext uri="{FF2B5EF4-FFF2-40B4-BE49-F238E27FC236}">
                <a16:creationId xmlns:a16="http://schemas.microsoft.com/office/drawing/2014/main" id="{9238862B-DC01-43C9-9A1D-FAD851A04532}"/>
              </a:ext>
            </a:extLst>
          </p:cNvPr>
          <p:cNvSpPr>
            <a:spLocks noChangeArrowheads="1"/>
          </p:cNvSpPr>
          <p:nvPr/>
        </p:nvSpPr>
        <p:spPr bwMode="auto">
          <a:xfrm>
            <a:off x="2447925" y="1247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Roboto Thin" pitchFamily="2" charset="0"/>
              <a:cs typeface="+mn-cs"/>
            </a:endParaRPr>
          </a:p>
        </p:txBody>
      </p:sp>
      <p:graphicFrame>
        <p:nvGraphicFramePr>
          <p:cNvPr id="10" name="Table 9">
            <a:extLst>
              <a:ext uri="{FF2B5EF4-FFF2-40B4-BE49-F238E27FC236}">
                <a16:creationId xmlns:a16="http://schemas.microsoft.com/office/drawing/2014/main" id="{F19179CD-B86C-4D00-A2DE-F61EE5287AE3}"/>
              </a:ext>
            </a:extLst>
          </p:cNvPr>
          <p:cNvGraphicFramePr>
            <a:graphicFrameLocks noGrp="1"/>
          </p:cNvGraphicFramePr>
          <p:nvPr>
            <p:extLst>
              <p:ext uri="{D42A27DB-BD31-4B8C-83A1-F6EECF244321}">
                <p14:modId xmlns:p14="http://schemas.microsoft.com/office/powerpoint/2010/main" val="3570660533"/>
              </p:ext>
            </p:extLst>
          </p:nvPr>
        </p:nvGraphicFramePr>
        <p:xfrm>
          <a:off x="518859" y="1243023"/>
          <a:ext cx="11161244" cy="1441040"/>
        </p:xfrm>
        <a:graphic>
          <a:graphicData uri="http://schemas.openxmlformats.org/drawingml/2006/table">
            <a:tbl>
              <a:tblPr firstRow="1" bandRow="1">
                <a:tableStyleId>{5FD0F851-EC5A-4D38-B0AD-8093EC10F338}</a:tableStyleId>
              </a:tblPr>
              <a:tblGrid>
                <a:gridCol w="11161244">
                  <a:extLst>
                    <a:ext uri="{9D8B030D-6E8A-4147-A177-3AD203B41FA5}">
                      <a16:colId xmlns:a16="http://schemas.microsoft.com/office/drawing/2014/main" val="2728972871"/>
                    </a:ext>
                  </a:extLst>
                </a:gridCol>
              </a:tblGrid>
              <a:tr h="534572">
                <a:tc>
                  <a:txBody>
                    <a:bodyPr/>
                    <a:lstStyle/>
                    <a:p>
                      <a:pPr algn="l"/>
                      <a:r>
                        <a:rPr lang="en-US" sz="1100" b="0" dirty="0">
                          <a:solidFill>
                            <a:schemeClr val="tx1"/>
                          </a:solidFill>
                          <a:latin typeface="+mn-lt"/>
                        </a:rPr>
                        <a:t>RECAP</a:t>
                      </a:r>
                    </a:p>
                  </a:txBody>
                  <a:tcPr anchor="ctr"/>
                </a:tc>
                <a:extLst>
                  <a:ext uri="{0D108BD9-81ED-4DB2-BD59-A6C34878D82A}">
                    <a16:rowId xmlns:a16="http://schemas.microsoft.com/office/drawing/2014/main" val="2122401029"/>
                  </a:ext>
                </a:extLst>
              </a:tr>
              <a:tr h="453234">
                <a:tc>
                  <a:txBody>
                    <a:bodyPr/>
                    <a:lstStyle/>
                    <a:p>
                      <a:pPr algn="l">
                        <a:lnSpc>
                          <a:spcPct val="107000"/>
                        </a:lnSpc>
                        <a:spcAft>
                          <a:spcPts val="0"/>
                        </a:spcAft>
                      </a:pPr>
                      <a:r>
                        <a:rPr lang="en-CA" sz="1100" b="1" dirty="0">
                          <a:solidFill>
                            <a:schemeClr val="tx1"/>
                          </a:solidFill>
                          <a:effectLst/>
                          <a:latin typeface="+mn-lt"/>
                        </a:rPr>
                        <a:t>Course substitution: </a:t>
                      </a:r>
                      <a:r>
                        <a:rPr lang="en-CA" sz="1100" b="0" dirty="0">
                          <a:solidFill>
                            <a:schemeClr val="tx1"/>
                          </a:solidFill>
                          <a:effectLst/>
                          <a:latin typeface="+mn-lt"/>
                        </a:rPr>
                        <a:t>MATH 2930 3.00 may be completed instead of MATH 2565 3.00</a:t>
                      </a:r>
                      <a:endParaRPr lang="en-CA" sz="1100" b="0" dirty="0">
                        <a:solidFill>
                          <a:schemeClr val="tx1"/>
                        </a:solidFill>
                        <a:effectLst/>
                        <a:latin typeface="+mn-lt"/>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263080129"/>
                  </a:ext>
                </a:extLst>
              </a:tr>
              <a:tr h="4532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u="none" strike="noStrike" kern="1200" baseline="0" dirty="0">
                          <a:solidFill>
                            <a:schemeClr val="tx1"/>
                          </a:solidFill>
                          <a:latin typeface="+mn-lt"/>
                        </a:rPr>
                        <a:t>Foundational Science (6.00 credits): </a:t>
                      </a:r>
                      <a:r>
                        <a:rPr lang="en-US" sz="1100" b="0" u="none" strike="noStrike" kern="1200" baseline="0" dirty="0">
                          <a:solidFill>
                            <a:schemeClr val="tx1"/>
                          </a:solidFill>
                          <a:latin typeface="+mn-lt"/>
                        </a:rPr>
                        <a:t>PHYS 1010 6.00 </a:t>
                      </a:r>
                      <a:r>
                        <a:rPr lang="en-US" sz="1100" b="1" u="none" strike="noStrike" kern="1200" baseline="0" dirty="0">
                          <a:solidFill>
                            <a:schemeClr val="tx1"/>
                          </a:solidFill>
                          <a:latin typeface="+mn-lt"/>
                        </a:rPr>
                        <a:t>or</a:t>
                      </a:r>
                      <a:r>
                        <a:rPr lang="en-US" sz="1100" b="0" u="none" strike="noStrike" kern="1200" baseline="0" dirty="0">
                          <a:solidFill>
                            <a:schemeClr val="tx1"/>
                          </a:solidFill>
                          <a:latin typeface="+mn-lt"/>
                        </a:rPr>
                        <a:t> both of PHYS 1011 3.00 and PHYS 1012 3.00</a:t>
                      </a:r>
                      <a:endParaRPr lang="en-US" sz="1100" b="0" i="0" u="none" strike="noStrike" kern="1200" baseline="0" dirty="0">
                        <a:solidFill>
                          <a:schemeClr val="tx1"/>
                        </a:solidFill>
                        <a:latin typeface="+mn-lt"/>
                        <a:ea typeface="+mn-ea"/>
                        <a:cs typeface="+mn-cs"/>
                      </a:endParaRPr>
                    </a:p>
                  </a:txBody>
                  <a:tcPr anchor="ctr"/>
                </a:tc>
                <a:extLst>
                  <a:ext uri="{0D108BD9-81ED-4DB2-BD59-A6C34878D82A}">
                    <a16:rowId xmlns:a16="http://schemas.microsoft.com/office/drawing/2014/main" val="819350948"/>
                  </a:ext>
                </a:extLst>
              </a:tr>
            </a:tbl>
          </a:graphicData>
        </a:graphic>
      </p:graphicFrame>
    </p:spTree>
    <p:extLst>
      <p:ext uri="{BB962C8B-B14F-4D97-AF65-F5344CB8AC3E}">
        <p14:creationId xmlns:p14="http://schemas.microsoft.com/office/powerpoint/2010/main" val="1849663"/>
      </p:ext>
    </p:extLst>
  </p:cSld>
  <p:clrMapOvr>
    <a:masterClrMapping/>
  </p:clrMapOvr>
</p:sld>
</file>

<file path=ppt/theme/theme1.xml><?xml version="1.0" encoding="utf-8"?>
<a:theme xmlns:a="http://schemas.openxmlformats.org/drawingml/2006/main" name="1_Office Theme">
  <a:themeElements>
    <a:clrScheme name="LASS 2020">
      <a:dk1>
        <a:srgbClr val="000000"/>
      </a:dk1>
      <a:lt1>
        <a:srgbClr val="FFFFFF"/>
      </a:lt1>
      <a:dk2>
        <a:srgbClr val="68625F"/>
      </a:dk2>
      <a:lt2>
        <a:srgbClr val="F2F2F2"/>
      </a:lt2>
      <a:accent1>
        <a:srgbClr val="000000"/>
      </a:accent1>
      <a:accent2>
        <a:srgbClr val="993366"/>
      </a:accent2>
      <a:accent3>
        <a:srgbClr val="EB3547"/>
      </a:accent3>
      <a:accent4>
        <a:srgbClr val="33999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LASS_YorkU_Template_Aug2020_r1.pptx" id="{5E56BD3E-9E88-4A47-ADC1-F59AB77066BE}" vid="{1464BD01-6F6C-214D-9112-1EC7D99777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572E0D2556BF4D92C5B488594462D5" ma:contentTypeVersion="19" ma:contentTypeDescription="Create a new document." ma:contentTypeScope="" ma:versionID="fa666b92e11859d0aec26e47c29306a5">
  <xsd:schema xmlns:xsd="http://www.w3.org/2001/XMLSchema" xmlns:xs="http://www.w3.org/2001/XMLSchema" xmlns:p="http://schemas.microsoft.com/office/2006/metadata/properties" xmlns:ns2="2883c753-6fec-4b1e-989e-5caebbaf34de" xmlns:ns3="9373a99f-154b-4b06-a30c-abec58aaa141" targetNamespace="http://schemas.microsoft.com/office/2006/metadata/properties" ma:root="true" ma:fieldsID="374ce7c1be15f5c1088a15e38dd0fa8c" ns2:_="" ns3:_="">
    <xsd:import namespace="2883c753-6fec-4b1e-989e-5caebbaf34de"/>
    <xsd:import namespace="9373a99f-154b-4b06-a30c-abec58aaa14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3c753-6fec-4b1e-989e-5caebbaf34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73a99f-154b-4b06-a30c-abec58aaa14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22db37b-20da-4594-ad1a-6bc4a2460c86}" ma:internalName="TaxCatchAll" ma:showField="CatchAllData" ma:web="9373a99f-154b-4b06-a30c-abec58aaa1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373a99f-154b-4b06-a30c-abec58aaa141" xsi:nil="true"/>
    <lcf76f155ced4ddcb4097134ff3c332f xmlns="2883c753-6fec-4b1e-989e-5caebbaf34d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6446C13-0D12-4537-A62A-F02ACE873F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83c753-6fec-4b1e-989e-5caebbaf34de"/>
    <ds:schemaRef ds:uri="9373a99f-154b-4b06-a30c-abec58aaa1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055BBA-FEAA-4353-923C-367C9986C1D7}">
  <ds:schemaRefs>
    <ds:schemaRef ds:uri="http://schemas.microsoft.com/sharepoint/v3/contenttype/forms"/>
  </ds:schemaRefs>
</ds:datastoreItem>
</file>

<file path=customXml/itemProps3.xml><?xml version="1.0" encoding="utf-8"?>
<ds:datastoreItem xmlns:ds="http://schemas.openxmlformats.org/officeDocument/2006/customXml" ds:itemID="{832D9892-D82E-4B0E-9B06-3E0890514730}">
  <ds:schemaRefs>
    <ds:schemaRef ds:uri="9373a99f-154b-4b06-a30c-abec58aaa141"/>
    <ds:schemaRef ds:uri="http://www.w3.org/XML/1998/namespace"/>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2883c753-6fec-4b1e-989e-5caebbaf34d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269</TotalTime>
  <Words>1648</Words>
  <Application>Microsoft Office PowerPoint</Application>
  <PresentationFormat>Widescreen</PresentationFormat>
  <Paragraphs>229</Paragraphs>
  <Slides>12</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Arial</vt:lpstr>
      <vt:lpstr>Calibri</vt:lpstr>
      <vt:lpstr>IBM Plex Sans</vt:lpstr>
      <vt:lpstr>IBM Plex Sans ExtraLight</vt:lpstr>
      <vt:lpstr>IBM Plex Sans Light</vt:lpstr>
      <vt:lpstr>IBM Plex Sans Medium</vt:lpstr>
      <vt:lpstr>IBM Plex Sans SemiBold</vt:lpstr>
      <vt:lpstr>IBM Plex Serif</vt:lpstr>
      <vt:lpstr>IBM Plex Serif ExtraLight</vt:lpstr>
      <vt:lpstr>IBM Plex Serif Medium</vt:lpstr>
      <vt:lpstr>Wingdings</vt:lpstr>
      <vt:lpstr>1_Office Theme</vt:lpstr>
      <vt:lpstr>PowerPoint Presentation</vt:lpstr>
      <vt:lpstr>EARTH AND ATMOSPHERIC SCIENCE</vt:lpstr>
      <vt:lpstr>EARTH AND ATMOSPHERIC SCIENCE – ORDINARY 90 CR BSC</vt:lpstr>
      <vt:lpstr>EARTH AND ATMOSPHERIC SCIENCE – ORDINARY 90 CR BSC</vt:lpstr>
      <vt:lpstr>EARTH AND ATMOSPHERIC SCIENCE – ORDINARY 90 CR BSC</vt:lpstr>
      <vt:lpstr>EARTH AND ATMOSPHERIC SCIENCE – ORDINARY 90 CR BSC</vt:lpstr>
      <vt:lpstr>EARTH AND ATMOSPHERIC SCIENCE – ATMOSPHERIC SCIENCE</vt:lpstr>
      <vt:lpstr>EARTH AND ATMOSPHERIC SCIENCE – ATMOSPHERIC SCIENCE</vt:lpstr>
      <vt:lpstr>EARTH AND ATMOSPHERIC SCIENCE – ATMOSPHERIC SCIENCE</vt:lpstr>
      <vt:lpstr>EARTH AND ATMOSPHERIC SCIENCE – SPACE SCIENCE</vt:lpstr>
      <vt:lpstr>EARTH AND ATMOSPHERIC SCIENCE – GEOMATICS SCIENCE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Marion Hall</dc:creator>
  <cp:lastModifiedBy>Lauren Marion Hall</cp:lastModifiedBy>
  <cp:revision>34</cp:revision>
  <dcterms:created xsi:type="dcterms:W3CDTF">2022-03-24T15:41:41Z</dcterms:created>
  <dcterms:modified xsi:type="dcterms:W3CDTF">2026-08-14T18:46:16Z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0x0101005F572E0D2556BF4D92C5B488594462D5</vt:lpwstr>
  </property>
  <property fmtid="{D5CDD505-2E9C-101B-9397-08002B2CF9AE}" pid="3" name="MediaServiceImageTags">
    <vt:lpwstr/>
  </property>
</Properties>
</file>